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51"/>
  </p:notesMasterIdLst>
  <p:handoutMasterIdLst>
    <p:handoutMasterId r:id="rId152"/>
  </p:handoutMasterIdLst>
  <p:sldIdLst>
    <p:sldId id="267" r:id="rId5"/>
    <p:sldId id="300" r:id="rId6"/>
    <p:sldId id="268" r:id="rId7"/>
    <p:sldId id="269" r:id="rId8"/>
    <p:sldId id="270" r:id="rId9"/>
    <p:sldId id="271" r:id="rId10"/>
    <p:sldId id="272" r:id="rId11"/>
    <p:sldId id="273" r:id="rId12"/>
    <p:sldId id="294" r:id="rId13"/>
    <p:sldId id="274" r:id="rId14"/>
    <p:sldId id="275" r:id="rId15"/>
    <p:sldId id="276" r:id="rId16"/>
    <p:sldId id="295" r:id="rId17"/>
    <p:sldId id="277" r:id="rId18"/>
    <p:sldId id="278" r:id="rId19"/>
    <p:sldId id="279" r:id="rId20"/>
    <p:sldId id="296" r:id="rId21"/>
    <p:sldId id="280" r:id="rId22"/>
    <p:sldId id="297" r:id="rId23"/>
    <p:sldId id="309" r:id="rId24"/>
    <p:sldId id="281" r:id="rId25"/>
    <p:sldId id="298" r:id="rId26"/>
    <p:sldId id="307" r:id="rId27"/>
    <p:sldId id="308" r:id="rId28"/>
    <p:sldId id="282" r:id="rId29"/>
    <p:sldId id="306" r:id="rId30"/>
    <p:sldId id="301" r:id="rId31"/>
    <p:sldId id="284" r:id="rId32"/>
    <p:sldId id="283" r:id="rId33"/>
    <p:sldId id="303" r:id="rId34"/>
    <p:sldId id="286" r:id="rId35"/>
    <p:sldId id="285" r:id="rId36"/>
    <p:sldId id="305" r:id="rId37"/>
    <p:sldId id="304" r:id="rId38"/>
    <p:sldId id="299" r:id="rId39"/>
    <p:sldId id="311" r:id="rId40"/>
    <p:sldId id="313" r:id="rId41"/>
    <p:sldId id="314" r:id="rId42"/>
    <p:sldId id="315" r:id="rId43"/>
    <p:sldId id="317" r:id="rId44"/>
    <p:sldId id="318" r:id="rId45"/>
    <p:sldId id="319" r:id="rId46"/>
    <p:sldId id="287" r:id="rId47"/>
    <p:sldId id="288" r:id="rId48"/>
    <p:sldId id="289" r:id="rId49"/>
    <p:sldId id="290" r:id="rId50"/>
    <p:sldId id="291" r:id="rId51"/>
    <p:sldId id="321" r:id="rId52"/>
    <p:sldId id="320" r:id="rId53"/>
    <p:sldId id="341" r:id="rId54"/>
    <p:sldId id="340" r:id="rId55"/>
    <p:sldId id="342" r:id="rId56"/>
    <p:sldId id="343" r:id="rId57"/>
    <p:sldId id="344" r:id="rId58"/>
    <p:sldId id="345" r:id="rId59"/>
    <p:sldId id="322" r:id="rId60"/>
    <p:sldId id="323" r:id="rId61"/>
    <p:sldId id="324" r:id="rId62"/>
    <p:sldId id="292" r:id="rId63"/>
    <p:sldId id="327" r:id="rId64"/>
    <p:sldId id="325" r:id="rId65"/>
    <p:sldId id="328" r:id="rId66"/>
    <p:sldId id="329" r:id="rId67"/>
    <p:sldId id="330" r:id="rId68"/>
    <p:sldId id="334" r:id="rId69"/>
    <p:sldId id="333" r:id="rId70"/>
    <p:sldId id="331" r:id="rId71"/>
    <p:sldId id="332" r:id="rId72"/>
    <p:sldId id="335" r:id="rId73"/>
    <p:sldId id="336" r:id="rId74"/>
    <p:sldId id="346" r:id="rId75"/>
    <p:sldId id="337" r:id="rId76"/>
    <p:sldId id="347" r:id="rId77"/>
    <p:sldId id="338" r:id="rId78"/>
    <p:sldId id="349" r:id="rId79"/>
    <p:sldId id="339" r:id="rId80"/>
    <p:sldId id="348" r:id="rId81"/>
    <p:sldId id="350" r:id="rId82"/>
    <p:sldId id="351" r:id="rId83"/>
    <p:sldId id="352" r:id="rId84"/>
    <p:sldId id="353" r:id="rId85"/>
    <p:sldId id="354" r:id="rId86"/>
    <p:sldId id="355" r:id="rId87"/>
    <p:sldId id="366" r:id="rId88"/>
    <p:sldId id="356" r:id="rId89"/>
    <p:sldId id="367" r:id="rId90"/>
    <p:sldId id="357" r:id="rId91"/>
    <p:sldId id="358" r:id="rId92"/>
    <p:sldId id="359" r:id="rId93"/>
    <p:sldId id="360" r:id="rId94"/>
    <p:sldId id="361" r:id="rId95"/>
    <p:sldId id="362" r:id="rId96"/>
    <p:sldId id="369" r:id="rId97"/>
    <p:sldId id="375" r:id="rId98"/>
    <p:sldId id="376" r:id="rId99"/>
    <p:sldId id="377" r:id="rId100"/>
    <p:sldId id="370" r:id="rId101"/>
    <p:sldId id="378" r:id="rId102"/>
    <p:sldId id="365" r:id="rId103"/>
    <p:sldId id="363" r:id="rId104"/>
    <p:sldId id="371" r:id="rId105"/>
    <p:sldId id="381" r:id="rId106"/>
    <p:sldId id="380" r:id="rId107"/>
    <p:sldId id="373" r:id="rId108"/>
    <p:sldId id="383" r:id="rId109"/>
    <p:sldId id="385" r:id="rId110"/>
    <p:sldId id="384" r:id="rId111"/>
    <p:sldId id="374" r:id="rId112"/>
    <p:sldId id="382" r:id="rId113"/>
    <p:sldId id="368" r:id="rId114"/>
    <p:sldId id="364" r:id="rId115"/>
    <p:sldId id="379" r:id="rId116"/>
    <p:sldId id="386" r:id="rId117"/>
    <p:sldId id="388" r:id="rId118"/>
    <p:sldId id="389" r:id="rId119"/>
    <p:sldId id="390" r:id="rId120"/>
    <p:sldId id="391" r:id="rId121"/>
    <p:sldId id="387" r:id="rId122"/>
    <p:sldId id="392" r:id="rId123"/>
    <p:sldId id="393" r:id="rId124"/>
    <p:sldId id="396" r:id="rId125"/>
    <p:sldId id="397" r:id="rId126"/>
    <p:sldId id="398" r:id="rId127"/>
    <p:sldId id="399" r:id="rId128"/>
    <p:sldId id="416" r:id="rId129"/>
    <p:sldId id="415" r:id="rId130"/>
    <p:sldId id="417" r:id="rId131"/>
    <p:sldId id="418" r:id="rId132"/>
    <p:sldId id="419" r:id="rId133"/>
    <p:sldId id="400" r:id="rId134"/>
    <p:sldId id="401" r:id="rId135"/>
    <p:sldId id="402" r:id="rId136"/>
    <p:sldId id="421" r:id="rId137"/>
    <p:sldId id="420" r:id="rId138"/>
    <p:sldId id="403" r:id="rId139"/>
    <p:sldId id="404" r:id="rId140"/>
    <p:sldId id="405" r:id="rId141"/>
    <p:sldId id="406" r:id="rId142"/>
    <p:sldId id="407" r:id="rId143"/>
    <p:sldId id="408" r:id="rId144"/>
    <p:sldId id="409" r:id="rId145"/>
    <p:sldId id="410" r:id="rId146"/>
    <p:sldId id="411" r:id="rId147"/>
    <p:sldId id="412" r:id="rId148"/>
    <p:sldId id="413" r:id="rId149"/>
    <p:sldId id="414" r:id="rId15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0" autoAdjust="0"/>
    <p:restoredTop sz="94599" autoAdjust="0"/>
  </p:normalViewPr>
  <p:slideViewPr>
    <p:cSldViewPr>
      <p:cViewPr varScale="1">
        <p:scale>
          <a:sx n="115" d="100"/>
          <a:sy n="115" d="100"/>
        </p:scale>
        <p:origin x="150" y="10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38" Type="http://schemas.openxmlformats.org/officeDocument/2006/relationships/slide" Target="slides/slide134.xml"/><Relationship Id="rId154" Type="http://schemas.openxmlformats.org/officeDocument/2006/relationships/viewProps" Target="viewProps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144" Type="http://schemas.openxmlformats.org/officeDocument/2006/relationships/slide" Target="slides/slide140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slide" Target="slides/slide130.xml"/><Relationship Id="rId139" Type="http://schemas.openxmlformats.org/officeDocument/2006/relationships/slide" Target="slides/slide13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55" Type="http://schemas.openxmlformats.org/officeDocument/2006/relationships/theme" Target="theme/theme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16" Type="http://schemas.openxmlformats.org/officeDocument/2006/relationships/slide" Target="slides/slide112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137" Type="http://schemas.openxmlformats.org/officeDocument/2006/relationships/slide" Target="slides/slide13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40" Type="http://schemas.openxmlformats.org/officeDocument/2006/relationships/slide" Target="slides/slide136.xml"/><Relationship Id="rId145" Type="http://schemas.openxmlformats.org/officeDocument/2006/relationships/slide" Target="slides/slide141.xml"/><Relationship Id="rId153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151" Type="http://schemas.openxmlformats.org/officeDocument/2006/relationships/notesMaster" Target="notesMasters/notesMaster1.xml"/><Relationship Id="rId156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slide" Target="slides/slide14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handoutMaster" Target="handoutMasters/handout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4/24/2018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4/24/2018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23998A-59F1-44E5-B5DA-C2D3F30CAB41}" type="slidenum">
              <a:rPr lang="en-US" altLang="en-US"/>
              <a:pPr/>
              <a:t>3</a:t>
            </a:fld>
            <a:endParaRPr lang="en-US" altLang="en-US" dirty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9878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223642-62D4-4953-839E-91D5021D2A04}" type="slidenum">
              <a:rPr lang="en-US" altLang="en-US"/>
              <a:pPr/>
              <a:t>14</a:t>
            </a:fld>
            <a:endParaRPr lang="en-US" altLang="en-US" dirty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2276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1575DC-859E-4B5A-B8FF-5DD6839938A4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6768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A345FB-05E1-4CB0-827B-A3F89027AD95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8077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1575DC-859E-4B5A-B8FF-5DD6839938A4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0879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74B82B-FBF0-457E-8D01-C8FFE3018010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1401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AC2B4D-B12E-4BE9-A23F-37CF48C5E43E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8966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Moksha compared</a:t>
            </a:r>
            <a:r>
              <a:rPr lang="en-US" baseline="0" dirty="0" smtClean="0"/>
              <a:t> to a bubble in a glass of water breaking though the surface &amp; becoming one with the surrounding atmosphere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49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DD0A3-EB37-438E-A593-F0DB23E0B9FB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78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BFA4B3-1CBF-42D4-8DF1-CEA166707CD2}" type="slidenum">
              <a:rPr lang="en-US" altLang="en-US"/>
              <a:pPr/>
              <a:t>4</a:t>
            </a:fld>
            <a:endParaRPr lang="en-US" altLang="en-US" dirty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8232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55AD01-701F-4874-A509-19026F8DCE16}" type="slidenum">
              <a:rPr lang="en-US" altLang="en-US"/>
              <a:pPr/>
              <a:t>5</a:t>
            </a:fld>
            <a:endParaRPr lang="en-US" altLang="en-US" dirty="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19980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9108B1-1EF6-4271-BAC2-2C5E211A8264}" type="slidenum">
              <a:rPr lang="en-US" altLang="en-US"/>
              <a:pPr/>
              <a:t>6</a:t>
            </a:fld>
            <a:endParaRPr lang="en-US" altLang="en-US" dirty="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2118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F68B60-09C4-415F-839B-A573D4A4A809}" type="slidenum">
              <a:rPr lang="en-US" altLang="en-US"/>
              <a:pPr/>
              <a:t>7</a:t>
            </a:fld>
            <a:endParaRPr lang="en-US" altLang="en-US" dirty="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3705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9922B8-30F0-4CAA-95F4-80722E67BF39}" type="slidenum">
              <a:rPr lang="en-US" altLang="en-US"/>
              <a:pPr/>
              <a:t>8</a:t>
            </a:fld>
            <a:endParaRPr lang="en-US" altLang="en-US" dirty="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8127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1E9B9A-5DAA-4F6B-9376-18C964BD367D}" type="slidenum">
              <a:rPr lang="en-US" altLang="en-US"/>
              <a:pPr/>
              <a:t>10</a:t>
            </a:fld>
            <a:endParaRPr lang="en-US" altLang="en-US" dirty="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5564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8D51E6-9503-4780-937A-27F0CD3D15F0}" type="slidenum">
              <a:rPr lang="en-US" altLang="en-US"/>
              <a:pPr/>
              <a:t>11</a:t>
            </a:fld>
            <a:endParaRPr lang="en-US" altLang="en-US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5337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3EAE32-A7B4-42E9-B17D-E5821D3CE689}" type="slidenum">
              <a:rPr lang="en-US" altLang="en-US"/>
              <a:pPr/>
              <a:t>12</a:t>
            </a:fld>
            <a:endParaRPr lang="en-US" altLang="en-US" dirty="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9398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4/24/2018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  <p:grpSp>
        <p:nvGrpSpPr>
          <p:cNvPr id="7" name="Group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4/24/2018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4/24/2018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7815"/>
            <a:ext cx="10969943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441" y="1600202"/>
            <a:ext cx="5383398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986" y="1600202"/>
            <a:ext cx="5383398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5986" y="3941763"/>
            <a:ext cx="5383398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D4415-D4E1-4701-940F-8AC9A1CC3E3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2417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7815"/>
            <a:ext cx="10969943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441" y="1600202"/>
            <a:ext cx="5383398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2"/>
            <a:ext cx="5383398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39BD3-F51B-4611-AD14-E70552B10C4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4333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7815"/>
            <a:ext cx="10969943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441" y="1600202"/>
            <a:ext cx="5383398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5986" y="1600202"/>
            <a:ext cx="5383398" cy="453072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0AB86-DC01-4D1F-8F53-919AF34B919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6978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4/24/2018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4/24/2018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  <p:grpSp>
        <p:nvGrpSpPr>
          <p:cNvPr id="13" name="Group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4/24/2018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4/24/2018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4/24/2018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4/24/2018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4/24/2018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4/24/2018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4/24/2018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://en.wikipedia.org/wiki/Image:MahadevShiva.jpg" TargetMode="External"/><Relationship Id="rId4" Type="http://schemas.openxmlformats.org/officeDocument/2006/relationships/image" Target="../media/image10.jpe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MahadevShiva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en.wikipedia.org/wiki/Image:Kaligoddess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en.wikipedia.org/wiki/Image:230px-Ganesha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beyondbooks.com/bbx/tr/pv.asp?i=wcu91/3g/00042985&amp;u=http://possehl.net/hindu_terms.htm" TargetMode="Externa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en.wikipedia.org/wiki/Image:Sivakempfort.jpg" TargetMode="Externa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Eastern Religions / Philosophies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sh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" y="533400"/>
            <a:ext cx="449579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39" name="Picture 27" descr="shiva-nataraj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2" y="3733800"/>
            <a:ext cx="1692276" cy="220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Shiva, shown in his cosmic form.">
            <a:hlinkClick r:id="rId5" tooltip="Shiva, shown in his cosmic form.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12" y="685800"/>
            <a:ext cx="50292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74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4213" y="685800"/>
            <a:ext cx="3276599" cy="541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BUDDHISM</a:t>
            </a:r>
          </a:p>
          <a:p>
            <a:pPr marL="0" indent="0">
              <a:buNone/>
            </a:pPr>
            <a:r>
              <a:rPr lang="en-US" b="1" dirty="0" smtClean="0"/>
              <a:t>1.  Draw a scene from the Buddha’s life or Buddhism</a:t>
            </a:r>
          </a:p>
          <a:p>
            <a:pPr marL="457200" indent="-457200">
              <a:buAutoNum type="arabicPeriod" startAt="2"/>
            </a:pPr>
            <a:r>
              <a:rPr lang="en-US" b="1" dirty="0" smtClean="0"/>
              <a:t>Write and answer 5+ quiz questions</a:t>
            </a:r>
          </a:p>
          <a:p>
            <a:pPr marL="0" indent="0">
              <a:buNone/>
            </a:pPr>
            <a:r>
              <a:rPr lang="en-US" b="1" dirty="0" smtClean="0"/>
              <a:t>Answers on back</a:t>
            </a:r>
          </a:p>
          <a:p>
            <a:pPr marL="0" indent="0">
              <a:buNone/>
            </a:pPr>
            <a:r>
              <a:rPr lang="en-US" b="1" dirty="0" smtClean="0"/>
              <a:t>3.  Write a rap (or country song) about the Buddha’s life of Buddhism</a:t>
            </a:r>
          </a:p>
          <a:p>
            <a:pPr marL="0" indent="0">
              <a:buNone/>
            </a:pPr>
            <a:r>
              <a:rPr lang="en-US" b="1" dirty="0" smtClean="0"/>
              <a:t>4.  Create a propaganda poster for the Buddha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82792" y="702276"/>
            <a:ext cx="3505200" cy="531752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 smtClean="0"/>
              <a:t>HINDUISM</a:t>
            </a:r>
          </a:p>
          <a:p>
            <a:pPr marL="0" indent="0">
              <a:buNone/>
            </a:pPr>
            <a:r>
              <a:rPr lang="en-US" sz="2600" b="1" dirty="0" smtClean="0"/>
              <a:t>1.  Draw a scene from a Hindu text</a:t>
            </a:r>
          </a:p>
          <a:p>
            <a:pPr marL="514350" indent="-514350">
              <a:buAutoNum type="arabicPeriod" startAt="2"/>
            </a:pPr>
            <a:r>
              <a:rPr lang="en-US" sz="2600" b="1" dirty="0" smtClean="0"/>
              <a:t>Write and answer 5+ quiz questions</a:t>
            </a:r>
          </a:p>
          <a:p>
            <a:pPr marL="0" indent="0">
              <a:buNone/>
            </a:pPr>
            <a:r>
              <a:rPr lang="en-US" sz="2600" b="1" dirty="0" smtClean="0"/>
              <a:t>Answers on back</a:t>
            </a:r>
          </a:p>
          <a:p>
            <a:pPr marL="0" indent="0">
              <a:buNone/>
            </a:pPr>
            <a:r>
              <a:rPr lang="en-US" sz="2600" b="1" dirty="0" smtClean="0"/>
              <a:t>3.  Write </a:t>
            </a:r>
            <a:r>
              <a:rPr lang="en-US" sz="2600" b="1" dirty="0"/>
              <a:t>a rap (or country song) about </a:t>
            </a:r>
            <a:r>
              <a:rPr lang="en-US" sz="2600" b="1" dirty="0" smtClean="0"/>
              <a:t>Hinduism or a teaching within Hinduism</a:t>
            </a:r>
            <a:endParaRPr lang="en-US" sz="2600" b="1" dirty="0"/>
          </a:p>
          <a:p>
            <a:pPr marL="0" indent="0">
              <a:buNone/>
            </a:pPr>
            <a:r>
              <a:rPr lang="en-US" sz="2600" b="1" dirty="0"/>
              <a:t>4.  Create a propaganda poster for </a:t>
            </a:r>
            <a:r>
              <a:rPr lang="en-US" sz="2600" b="1" dirty="0" smtClean="0"/>
              <a:t>one of the avatars of Hinduism or Brahman</a:t>
            </a:r>
            <a:endParaRPr lang="en-US" sz="2600" b="1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770812" y="702276"/>
            <a:ext cx="38100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CONFUCIANISM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Draw </a:t>
            </a:r>
            <a:r>
              <a:rPr lang="en-US" sz="2400" b="1" dirty="0"/>
              <a:t>a scene from the </a:t>
            </a:r>
            <a:r>
              <a:rPr lang="en-US" sz="2400" b="1" dirty="0" smtClean="0"/>
              <a:t>Confucius’s life </a:t>
            </a:r>
            <a:r>
              <a:rPr lang="en-US" sz="2400" b="1" dirty="0"/>
              <a:t>or </a:t>
            </a:r>
            <a:r>
              <a:rPr lang="en-US" sz="2400" b="1" dirty="0" smtClean="0"/>
              <a:t>Confucianism</a:t>
            </a:r>
            <a:endParaRPr lang="en-US" sz="2400" b="1" dirty="0"/>
          </a:p>
          <a:p>
            <a:pPr marL="457200" indent="-457200">
              <a:buAutoNum type="arabicPeriod" startAt="2"/>
            </a:pPr>
            <a:r>
              <a:rPr lang="en-US" sz="2400" b="1" dirty="0" smtClean="0"/>
              <a:t>Write </a:t>
            </a:r>
            <a:r>
              <a:rPr lang="en-US" sz="2400" b="1" dirty="0"/>
              <a:t>and answer 5+ quiz </a:t>
            </a:r>
            <a:r>
              <a:rPr lang="en-US" sz="2400" b="1" dirty="0" smtClean="0"/>
              <a:t>questions</a:t>
            </a:r>
          </a:p>
          <a:p>
            <a:r>
              <a:rPr lang="en-US" sz="2400" b="1" dirty="0" smtClean="0"/>
              <a:t>Answers on back</a:t>
            </a:r>
            <a:endParaRPr lang="en-US" sz="2400" b="1" dirty="0"/>
          </a:p>
          <a:p>
            <a:r>
              <a:rPr lang="en-US" sz="2400" b="1" dirty="0"/>
              <a:t>3.  Write a rap (or country song) about </a:t>
            </a:r>
            <a:r>
              <a:rPr lang="en-US" sz="2400" b="1" dirty="0" smtClean="0"/>
              <a:t>Confucius’s </a:t>
            </a:r>
            <a:r>
              <a:rPr lang="en-US" sz="2400" b="1" dirty="0"/>
              <a:t>life or Confucianism</a:t>
            </a:r>
          </a:p>
          <a:p>
            <a:r>
              <a:rPr lang="en-US" sz="2400" b="1" dirty="0" smtClean="0"/>
              <a:t>4</a:t>
            </a:r>
            <a:r>
              <a:rPr lang="en-US" sz="2400" b="1" dirty="0"/>
              <a:t>.  Create a propaganda poster for </a:t>
            </a:r>
            <a:r>
              <a:rPr lang="en-US" sz="2400" b="1" dirty="0" smtClean="0"/>
              <a:t>the </a:t>
            </a:r>
            <a:r>
              <a:rPr lang="en-US" sz="2400" b="1" dirty="0"/>
              <a:t>Confucianism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48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711200"/>
          </a:xfrm>
        </p:spPr>
        <p:txBody>
          <a:bodyPr/>
          <a:lstStyle/>
          <a:p>
            <a:r>
              <a:rPr lang="en-US" dirty="0" smtClean="0"/>
              <a:t>April 5,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143000"/>
            <a:ext cx="10285731" cy="4927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LA – 3</a:t>
            </a:r>
            <a:r>
              <a:rPr lang="en-US" b="1" baseline="30000" dirty="0" smtClean="0"/>
              <a:t>rd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Lab – work on BMU / peer edits if you have arranged to do so with a partner</a:t>
            </a:r>
          </a:p>
          <a:p>
            <a:pPr marL="0" indent="0">
              <a:buNone/>
            </a:pPr>
            <a:r>
              <a:rPr lang="en-US" b="1" dirty="0"/>
              <a:t>Extra peer edit sheets </a:t>
            </a:r>
            <a:r>
              <a:rPr lang="en-US" b="1" dirty="0" smtClean="0"/>
              <a:t>available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Tomorrow – paper clipped together!!!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Top to Bottom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BMU paper, first draft, peer edit sheet, stamp sheet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SS – 4</a:t>
            </a:r>
            <a:r>
              <a:rPr lang="en-US" b="1" baseline="30000" dirty="0" smtClean="0"/>
              <a:t>th     </a:t>
            </a:r>
          </a:p>
          <a:p>
            <a:pPr marL="0" indent="0">
              <a:buNone/>
            </a:pPr>
            <a:r>
              <a:rPr lang="en-US" sz="4000" b="1" baseline="30000" dirty="0" smtClean="0"/>
              <a:t>No talking – independent work                </a:t>
            </a:r>
          </a:p>
          <a:p>
            <a:pPr marL="0" indent="0">
              <a:buNone/>
            </a:pPr>
            <a:r>
              <a:rPr lang="en-US" b="1" dirty="0" smtClean="0"/>
              <a:t>4/4 </a:t>
            </a:r>
            <a:r>
              <a:rPr lang="en-US" b="1" dirty="0"/>
              <a:t>- 2 quilt pieces </a:t>
            </a:r>
            <a:r>
              <a:rPr lang="en-US" b="1" dirty="0" smtClean="0"/>
              <a:t>     4/5 </a:t>
            </a:r>
            <a:r>
              <a:rPr lang="en-US" b="1" dirty="0"/>
              <a:t>- 2 quilt pieces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4/6- </a:t>
            </a:r>
            <a:r>
              <a:rPr lang="en-US" b="1" dirty="0"/>
              <a:t>2 quilt pieces </a:t>
            </a:r>
            <a:r>
              <a:rPr lang="en-US" b="1" dirty="0" smtClean="0"/>
              <a:t> </a:t>
            </a:r>
            <a:r>
              <a:rPr lang="en-US" b="1" dirty="0"/>
              <a:t> </a:t>
            </a:r>
            <a:r>
              <a:rPr lang="en-US" b="1" dirty="0" smtClean="0"/>
              <a:t>    4/6-quilt </a:t>
            </a:r>
            <a:r>
              <a:rPr lang="en-US" b="1" dirty="0"/>
              <a:t>pieces cut out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14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12" y="304800"/>
            <a:ext cx="11430000" cy="626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6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4213" y="685800"/>
            <a:ext cx="3276599" cy="541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BUDDHISM</a:t>
            </a:r>
          </a:p>
          <a:p>
            <a:pPr marL="0" indent="0">
              <a:buNone/>
            </a:pPr>
            <a:r>
              <a:rPr lang="en-US" b="1" dirty="0" smtClean="0"/>
              <a:t>1.  Draw a scene from the Buddha’s life or Buddhism</a:t>
            </a:r>
          </a:p>
          <a:p>
            <a:pPr marL="457200" indent="-457200">
              <a:buAutoNum type="arabicPeriod" startAt="2"/>
            </a:pPr>
            <a:r>
              <a:rPr lang="en-US" b="1" dirty="0" smtClean="0"/>
              <a:t>Write and answer 5+ quiz questions</a:t>
            </a:r>
          </a:p>
          <a:p>
            <a:pPr marL="0" indent="0">
              <a:buNone/>
            </a:pPr>
            <a:r>
              <a:rPr lang="en-US" b="1" dirty="0" smtClean="0"/>
              <a:t>Answers on back</a:t>
            </a:r>
          </a:p>
          <a:p>
            <a:pPr marL="0" indent="0">
              <a:buNone/>
            </a:pPr>
            <a:r>
              <a:rPr lang="en-US" b="1" dirty="0" smtClean="0"/>
              <a:t>3.  Write a rap (or country song) about the Buddha’s life of Buddhism</a:t>
            </a:r>
          </a:p>
          <a:p>
            <a:pPr marL="0" indent="0">
              <a:buNone/>
            </a:pPr>
            <a:r>
              <a:rPr lang="en-US" b="1" dirty="0" smtClean="0"/>
              <a:t>4.  Create a propaganda poster for the Buddha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82792" y="702276"/>
            <a:ext cx="3505200" cy="531752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 smtClean="0"/>
              <a:t>HINDUISM</a:t>
            </a:r>
          </a:p>
          <a:p>
            <a:pPr marL="0" indent="0">
              <a:buNone/>
            </a:pPr>
            <a:r>
              <a:rPr lang="en-US" sz="2600" b="1" dirty="0" smtClean="0"/>
              <a:t>1.  Draw a scene from a Hindu text</a:t>
            </a:r>
          </a:p>
          <a:p>
            <a:pPr marL="514350" indent="-514350">
              <a:buAutoNum type="arabicPeriod" startAt="2"/>
            </a:pPr>
            <a:r>
              <a:rPr lang="en-US" sz="2600" b="1" dirty="0" smtClean="0"/>
              <a:t>Write and answer 5+ quiz questions</a:t>
            </a:r>
          </a:p>
          <a:p>
            <a:pPr marL="0" indent="0">
              <a:buNone/>
            </a:pPr>
            <a:r>
              <a:rPr lang="en-US" sz="2600" b="1" dirty="0" smtClean="0"/>
              <a:t>Answers on back</a:t>
            </a:r>
          </a:p>
          <a:p>
            <a:pPr marL="0" indent="0">
              <a:buNone/>
            </a:pPr>
            <a:r>
              <a:rPr lang="en-US" sz="2600" b="1" dirty="0" smtClean="0"/>
              <a:t>3.  Write </a:t>
            </a:r>
            <a:r>
              <a:rPr lang="en-US" sz="2600" b="1" dirty="0"/>
              <a:t>a rap (or country song) about </a:t>
            </a:r>
            <a:r>
              <a:rPr lang="en-US" sz="2600" b="1" dirty="0" smtClean="0"/>
              <a:t>Hinduism or a teaching within Hinduism</a:t>
            </a:r>
            <a:endParaRPr lang="en-US" sz="2600" b="1" dirty="0"/>
          </a:p>
          <a:p>
            <a:pPr marL="0" indent="0">
              <a:buNone/>
            </a:pPr>
            <a:r>
              <a:rPr lang="en-US" sz="2600" b="1" dirty="0"/>
              <a:t>4.  Create a propaganda poster for </a:t>
            </a:r>
            <a:r>
              <a:rPr lang="en-US" sz="2600" b="1" dirty="0" smtClean="0"/>
              <a:t>one of the avatars of Hinduism or Brahman</a:t>
            </a:r>
            <a:endParaRPr lang="en-US" sz="2600" b="1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770812" y="702276"/>
            <a:ext cx="38100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CONFUCIANISM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Draw </a:t>
            </a:r>
            <a:r>
              <a:rPr lang="en-US" sz="2400" b="1" dirty="0"/>
              <a:t>a scene from the </a:t>
            </a:r>
            <a:r>
              <a:rPr lang="en-US" sz="2400" b="1" dirty="0" smtClean="0"/>
              <a:t>Confucius’s life </a:t>
            </a:r>
            <a:r>
              <a:rPr lang="en-US" sz="2400" b="1" dirty="0"/>
              <a:t>or </a:t>
            </a:r>
            <a:r>
              <a:rPr lang="en-US" sz="2400" b="1" dirty="0" smtClean="0"/>
              <a:t>Confucianism</a:t>
            </a:r>
            <a:endParaRPr lang="en-US" sz="2400" b="1" dirty="0"/>
          </a:p>
          <a:p>
            <a:pPr marL="457200" indent="-457200">
              <a:buAutoNum type="arabicPeriod" startAt="2"/>
            </a:pPr>
            <a:r>
              <a:rPr lang="en-US" sz="2400" b="1" dirty="0" smtClean="0"/>
              <a:t>Write </a:t>
            </a:r>
            <a:r>
              <a:rPr lang="en-US" sz="2400" b="1" dirty="0"/>
              <a:t>and answer 5+ quiz </a:t>
            </a:r>
            <a:r>
              <a:rPr lang="en-US" sz="2400" b="1" dirty="0" smtClean="0"/>
              <a:t>questions</a:t>
            </a:r>
          </a:p>
          <a:p>
            <a:r>
              <a:rPr lang="en-US" sz="2400" b="1" dirty="0" smtClean="0"/>
              <a:t>Answers on back</a:t>
            </a:r>
            <a:endParaRPr lang="en-US" sz="2400" b="1" dirty="0"/>
          </a:p>
          <a:p>
            <a:r>
              <a:rPr lang="en-US" sz="2400" b="1" dirty="0"/>
              <a:t>3.  Write a rap (or country song) about </a:t>
            </a:r>
            <a:r>
              <a:rPr lang="en-US" sz="2400" b="1" dirty="0" smtClean="0"/>
              <a:t>Confucius’s </a:t>
            </a:r>
            <a:r>
              <a:rPr lang="en-US" sz="2400" b="1" dirty="0"/>
              <a:t>life or Confucianism</a:t>
            </a:r>
          </a:p>
          <a:p>
            <a:r>
              <a:rPr lang="en-US" sz="2400" b="1" dirty="0" smtClean="0"/>
              <a:t>4</a:t>
            </a:r>
            <a:r>
              <a:rPr lang="en-US" sz="2400" b="1" dirty="0"/>
              <a:t>.  Create a propaganda poster for </a:t>
            </a:r>
            <a:r>
              <a:rPr lang="en-US" sz="2400" b="1" dirty="0" smtClean="0"/>
              <a:t>the </a:t>
            </a:r>
            <a:r>
              <a:rPr lang="en-US" sz="2400" b="1" dirty="0"/>
              <a:t>Confucianism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42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711200"/>
          </a:xfrm>
        </p:spPr>
        <p:txBody>
          <a:bodyPr/>
          <a:lstStyle/>
          <a:p>
            <a:r>
              <a:rPr lang="en-US" dirty="0" smtClean="0"/>
              <a:t>April 6,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143000"/>
            <a:ext cx="10896600" cy="492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SS – 4</a:t>
            </a:r>
            <a:r>
              <a:rPr lang="en-US" sz="2800" baseline="30000" dirty="0" smtClean="0"/>
              <a:t>th</a:t>
            </a:r>
          </a:p>
          <a:p>
            <a:pPr marL="0" indent="0" algn="ctr">
              <a:buNone/>
            </a:pPr>
            <a:r>
              <a:rPr lang="en-US" sz="2800" dirty="0" smtClean="0"/>
              <a:t>Names on back of all your quilt work-  PRINT NEATLY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Will your name be visible after it is taped on the quilt?</a:t>
            </a:r>
          </a:p>
        </p:txBody>
      </p:sp>
    </p:spTree>
    <p:extLst>
      <p:ext uri="{BB962C8B-B14F-4D97-AF65-F5344CB8AC3E}">
        <p14:creationId xmlns:p14="http://schemas.microsoft.com/office/powerpoint/2010/main" val="185330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711200"/>
          </a:xfrm>
        </p:spPr>
        <p:txBody>
          <a:bodyPr/>
          <a:lstStyle/>
          <a:p>
            <a:r>
              <a:rPr lang="en-US" dirty="0" smtClean="0"/>
              <a:t>April 6,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143000"/>
            <a:ext cx="10896600" cy="492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SS – 4</a:t>
            </a:r>
            <a:r>
              <a:rPr lang="en-US" sz="2800" baseline="30000" dirty="0" smtClean="0"/>
              <a:t>th</a:t>
            </a:r>
          </a:p>
          <a:p>
            <a:pPr marL="0" indent="0" algn="ctr">
              <a:buNone/>
            </a:pPr>
            <a:r>
              <a:rPr lang="en-US" sz="2800" dirty="0" smtClean="0"/>
              <a:t>Group Work</a:t>
            </a:r>
          </a:p>
          <a:p>
            <a:pPr marL="0" indent="0" algn="ctr">
              <a:buNone/>
            </a:pPr>
            <a:r>
              <a:rPr lang="en-US" sz="2800" dirty="0" smtClean="0"/>
              <a:t>Figure out how large the background of your quilt should be</a:t>
            </a:r>
          </a:p>
          <a:p>
            <a:pPr marL="0" indent="0" algn="ctr">
              <a:buNone/>
            </a:pPr>
            <a:r>
              <a:rPr lang="en-US" sz="2800" dirty="0" smtClean="0"/>
              <a:t>You will need to tape two pieces together</a:t>
            </a:r>
          </a:p>
          <a:p>
            <a:pPr marL="0" indent="0" algn="ctr">
              <a:buNone/>
            </a:pPr>
            <a:r>
              <a:rPr lang="en-US" sz="2800" dirty="0" smtClean="0"/>
              <a:t>Do you want enough room around each square to see background?</a:t>
            </a:r>
          </a:p>
          <a:p>
            <a:pPr marL="0" indent="0" algn="ctr">
              <a:buNone/>
            </a:pPr>
            <a:r>
              <a:rPr lang="en-US" sz="2800" dirty="0" smtClean="0"/>
              <a:t>OR NOT?</a:t>
            </a:r>
          </a:p>
          <a:p>
            <a:pPr marL="0" indent="0" algn="ctr">
              <a:buNone/>
            </a:pPr>
            <a:r>
              <a:rPr lang="en-US" sz="2800" dirty="0" smtClean="0"/>
              <a:t>Tape the seams on both sides</a:t>
            </a:r>
          </a:p>
        </p:txBody>
      </p:sp>
    </p:spTree>
    <p:extLst>
      <p:ext uri="{BB962C8B-B14F-4D97-AF65-F5344CB8AC3E}">
        <p14:creationId xmlns:p14="http://schemas.microsoft.com/office/powerpoint/2010/main" val="173540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711200"/>
          </a:xfrm>
        </p:spPr>
        <p:txBody>
          <a:bodyPr/>
          <a:lstStyle/>
          <a:p>
            <a:r>
              <a:rPr lang="en-US" dirty="0" smtClean="0"/>
              <a:t>April 6,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143000"/>
            <a:ext cx="10896600" cy="492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SS – 4</a:t>
            </a:r>
            <a:r>
              <a:rPr lang="en-US" sz="2800" baseline="30000" dirty="0" smtClean="0"/>
              <a:t>th</a:t>
            </a:r>
          </a:p>
          <a:p>
            <a:pPr marL="0" indent="0" algn="ctr">
              <a:buNone/>
            </a:pPr>
            <a:r>
              <a:rPr lang="en-US" sz="2800" dirty="0" smtClean="0"/>
              <a:t>Group Work</a:t>
            </a:r>
          </a:p>
          <a:p>
            <a:pPr marL="0" indent="0" algn="ctr">
              <a:buNone/>
            </a:pPr>
            <a:r>
              <a:rPr lang="en-US" sz="2800" dirty="0" smtClean="0"/>
              <a:t>Figure out how large the background of your quilt should be</a:t>
            </a:r>
          </a:p>
          <a:p>
            <a:pPr marL="0" indent="0" algn="ctr">
              <a:buNone/>
            </a:pPr>
            <a:r>
              <a:rPr lang="en-US" sz="2800" dirty="0" smtClean="0"/>
              <a:t>You will need to tape two pieces together</a:t>
            </a:r>
          </a:p>
          <a:p>
            <a:pPr marL="0" indent="0" algn="ctr">
              <a:buNone/>
            </a:pPr>
            <a:r>
              <a:rPr lang="en-US" sz="2800" dirty="0" smtClean="0"/>
              <a:t>VERY LITTLE OVERLAP FOR THE TWO PIECES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Tape the seams on both sides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PAPER IS DELICATE - BE CAREFUL!!</a:t>
            </a:r>
          </a:p>
        </p:txBody>
      </p:sp>
    </p:spTree>
    <p:extLst>
      <p:ext uri="{BB962C8B-B14F-4D97-AF65-F5344CB8AC3E}">
        <p14:creationId xmlns:p14="http://schemas.microsoft.com/office/powerpoint/2010/main" val="381199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635000"/>
          </a:xfrm>
        </p:spPr>
        <p:txBody>
          <a:bodyPr/>
          <a:lstStyle/>
          <a:p>
            <a:r>
              <a:rPr lang="en-US" dirty="0" smtClean="0"/>
              <a:t>Group 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4212" y="1066800"/>
            <a:ext cx="10285731" cy="4736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dirty="0"/>
              <a:t>Quilt pieces arranged in an appealing manner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Create </a:t>
            </a:r>
            <a:r>
              <a:rPr lang="en-US" sz="3600" dirty="0">
                <a:solidFill>
                  <a:srgbClr val="FF0000"/>
                </a:solidFill>
              </a:rPr>
              <a:t>a pattern (colors, numbers, religions</a:t>
            </a:r>
            <a:r>
              <a:rPr lang="en-US" sz="3600" dirty="0" smtClean="0">
                <a:solidFill>
                  <a:srgbClr val="FF0000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The most organized, efficient groups in  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5</a:t>
            </a:r>
            <a:r>
              <a:rPr lang="en-US" sz="3600" baseline="30000" dirty="0" smtClean="0">
                <a:solidFill>
                  <a:srgbClr val="FF0000"/>
                </a:solidFill>
              </a:rPr>
              <a:t>th</a:t>
            </a:r>
            <a:r>
              <a:rPr lang="en-US" sz="3600" dirty="0" smtClean="0">
                <a:solidFill>
                  <a:srgbClr val="FF0000"/>
                </a:solidFill>
              </a:rPr>
              <a:t> period created a “key” 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before starting to tape pieces on </a:t>
            </a:r>
            <a:endParaRPr lang="en-US" sz="36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600" b="1" u="sng" dirty="0">
                <a:solidFill>
                  <a:srgbClr val="FF0000"/>
                </a:solidFill>
              </a:rPr>
              <a:t>Tape only the top of each quilt piece </a:t>
            </a:r>
            <a:r>
              <a:rPr lang="en-US" sz="3600" dirty="0"/>
              <a:t>so it can be lifted to see the </a:t>
            </a:r>
            <a:r>
              <a:rPr lang="en-US" sz="3600" dirty="0" smtClean="0"/>
              <a:t>opposite side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2685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55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April 6,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990600"/>
            <a:ext cx="112014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You need one post it per quilt – put your name on each post it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Heading on a loose piece of paper – Copy and answer </a:t>
            </a:r>
            <a:r>
              <a:rPr lang="en-US" b="1" dirty="0"/>
              <a:t>one set of questions per </a:t>
            </a:r>
            <a:r>
              <a:rPr lang="en-US" b="1" dirty="0" smtClean="0"/>
              <a:t>quilt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quilt 1 – BQ or HQ or CQ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quilt 2</a:t>
            </a:r>
          </a:p>
          <a:p>
            <a:pPr marL="0" indent="0">
              <a:buNone/>
            </a:pPr>
            <a:r>
              <a:rPr lang="en-US" b="1" dirty="0" smtClean="0"/>
              <a:t>	etc…. </a:t>
            </a:r>
          </a:p>
          <a:p>
            <a:pPr marL="0" indent="0">
              <a:buNone/>
            </a:pPr>
            <a:r>
              <a:rPr lang="en-US" b="1" dirty="0" smtClean="0"/>
              <a:t>Write your name on all you post-it notes – SMALL AND PRINTED</a:t>
            </a:r>
          </a:p>
          <a:p>
            <a:pPr marL="0" indent="0">
              <a:buNone/>
            </a:pPr>
            <a:r>
              <a:rPr lang="en-US" b="1" dirty="0" smtClean="0"/>
              <a:t>When you visit your own quilt leave a complement for someone in your group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3335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55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April 6,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990600"/>
            <a:ext cx="112014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You need one post it per quilt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5</a:t>
            </a:r>
            <a:r>
              <a:rPr lang="en-US" b="1" baseline="30000" dirty="0" smtClean="0"/>
              <a:t>th</a:t>
            </a:r>
            <a:r>
              <a:rPr lang="en-US" b="1" dirty="0" smtClean="0"/>
              <a:t> period – 5 post-it notes</a:t>
            </a:r>
          </a:p>
          <a:p>
            <a:pPr marL="0" indent="0">
              <a:buNone/>
            </a:pPr>
            <a:r>
              <a:rPr lang="en-US" b="1" dirty="0" smtClean="0"/>
              <a:t>Heading on a loose piece of paper - </a:t>
            </a:r>
            <a:r>
              <a:rPr lang="en-US" b="1" dirty="0"/>
              <a:t>Answer one set of questions per </a:t>
            </a:r>
            <a:r>
              <a:rPr lang="en-US" b="1" dirty="0" smtClean="0"/>
              <a:t>quilt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quilt 1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quilt 2</a:t>
            </a:r>
          </a:p>
          <a:p>
            <a:pPr marL="0" indent="0">
              <a:buNone/>
            </a:pPr>
            <a:r>
              <a:rPr lang="en-US" b="1" dirty="0" smtClean="0"/>
              <a:t>	etc…. </a:t>
            </a:r>
          </a:p>
          <a:p>
            <a:pPr marL="0" indent="0">
              <a:buNone/>
            </a:pPr>
            <a:r>
              <a:rPr lang="en-US" b="1" dirty="0" smtClean="0"/>
              <a:t>Write your name on all you post-it notes – SMALL AND PRINTED</a:t>
            </a:r>
          </a:p>
          <a:p>
            <a:pPr marL="0" indent="0">
              <a:buNone/>
            </a:pPr>
            <a:r>
              <a:rPr lang="en-US" b="1" dirty="0" smtClean="0"/>
              <a:t>When you visit your own quilt leave a complement for someone in your group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4100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2" y="533400"/>
            <a:ext cx="7620000" cy="57912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3200" b="1" dirty="0">
                <a:solidFill>
                  <a:srgbClr val="A50021"/>
                </a:solidFill>
              </a:rPr>
              <a:t>Symbolism of </a:t>
            </a:r>
            <a:r>
              <a:rPr lang="en-US" altLang="en-US" sz="3200" b="1" dirty="0" smtClean="0">
                <a:solidFill>
                  <a:srgbClr val="A50021"/>
                </a:solidFill>
              </a:rPr>
              <a:t>Shiva</a:t>
            </a:r>
            <a:endParaRPr lang="en-US" altLang="en-US" b="1" u="sng" dirty="0">
              <a:solidFill>
                <a:srgbClr val="A5002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000" b="1" u="sng" dirty="0"/>
              <a:t>Third Eye</a:t>
            </a:r>
            <a:r>
              <a:rPr lang="en-US" altLang="en-US" sz="2000" b="1" dirty="0"/>
              <a:t>:</a:t>
            </a:r>
            <a:r>
              <a:rPr lang="en-US" altLang="en-US" sz="2000" dirty="0"/>
              <a:t> Eye of wisdom.</a:t>
            </a:r>
            <a:endParaRPr lang="en-US" altLang="en-US" sz="2000" b="1" dirty="0"/>
          </a:p>
          <a:p>
            <a:pPr>
              <a:lnSpc>
                <a:spcPct val="80000"/>
              </a:lnSpc>
            </a:pPr>
            <a:r>
              <a:rPr lang="en-US" altLang="en-US" sz="2000" b="1" u="sng" dirty="0"/>
              <a:t>Cobra Necklace</a:t>
            </a:r>
            <a:r>
              <a:rPr lang="en-US" altLang="en-US" sz="2000" b="1" dirty="0"/>
              <a:t>:</a:t>
            </a:r>
            <a:r>
              <a:rPr lang="en-US" altLang="en-US" sz="2000" dirty="0"/>
              <a:t> Beyond the powers of death</a:t>
            </a:r>
            <a:endParaRPr lang="en-US" altLang="en-US" sz="2000" b="1" dirty="0"/>
          </a:p>
          <a:p>
            <a:pPr>
              <a:lnSpc>
                <a:spcPct val="80000"/>
              </a:lnSpc>
            </a:pPr>
            <a:r>
              <a:rPr lang="en-US" altLang="en-US" sz="2000" b="1" u="sng" dirty="0"/>
              <a:t>Matted hair</a:t>
            </a:r>
            <a:r>
              <a:rPr lang="en-US" altLang="en-US" sz="2000" b="1" dirty="0"/>
              <a:t>:</a:t>
            </a:r>
            <a:r>
              <a:rPr lang="en-US" altLang="en-US" sz="2000" dirty="0"/>
              <a:t> Lord of wind</a:t>
            </a:r>
            <a:endParaRPr lang="en-US" altLang="en-US" sz="2000" b="1" dirty="0"/>
          </a:p>
          <a:p>
            <a:pPr>
              <a:lnSpc>
                <a:spcPct val="80000"/>
              </a:lnSpc>
            </a:pPr>
            <a:r>
              <a:rPr lang="en-US" altLang="en-US" sz="2000" b="1" u="sng" dirty="0" smtClean="0"/>
              <a:t>Drum</a:t>
            </a:r>
            <a:r>
              <a:rPr lang="en-US" altLang="en-US" sz="2000" b="1" dirty="0"/>
              <a:t>:</a:t>
            </a:r>
            <a:r>
              <a:rPr lang="en-US" altLang="en-US" sz="2000" dirty="0"/>
              <a:t> Source of all language and expression.</a:t>
            </a:r>
            <a:endParaRPr lang="en-US" altLang="en-US" sz="2000" b="1" dirty="0"/>
          </a:p>
          <a:p>
            <a:pPr>
              <a:lnSpc>
                <a:spcPct val="80000"/>
              </a:lnSpc>
            </a:pPr>
            <a:r>
              <a:rPr lang="en-US" altLang="en-US" sz="2000" b="1" u="sng" dirty="0"/>
              <a:t>Tiger skin</a:t>
            </a:r>
            <a:r>
              <a:rPr lang="en-US" altLang="en-US" sz="2000" b="1" dirty="0"/>
              <a:t>:</a:t>
            </a:r>
            <a:r>
              <a:rPr lang="en-US" altLang="en-US" sz="2000" dirty="0"/>
              <a:t> The tiger is the vehicle of Shakti, the goddess of power and force.</a:t>
            </a:r>
            <a:endParaRPr lang="en-US" altLang="en-US" sz="2000" b="1" dirty="0"/>
          </a:p>
          <a:p>
            <a:pPr>
              <a:lnSpc>
                <a:spcPct val="80000"/>
              </a:lnSpc>
            </a:pPr>
            <a:r>
              <a:rPr lang="en-US" altLang="en-US" sz="2000" b="1" u="sng" dirty="0"/>
              <a:t>Elephant &amp; Deer Skin</a:t>
            </a:r>
            <a:r>
              <a:rPr lang="en-US" altLang="en-US" sz="2000" b="1" dirty="0"/>
              <a:t>:</a:t>
            </a:r>
            <a:r>
              <a:rPr lang="en-US" altLang="en-US" sz="2000" dirty="0"/>
              <a:t> Elephants represent pride. Deer represent the jumping of minds</a:t>
            </a:r>
            <a:endParaRPr lang="en-US" altLang="en-US" sz="2000" b="1" dirty="0"/>
          </a:p>
          <a:p>
            <a:pPr>
              <a:lnSpc>
                <a:spcPct val="80000"/>
              </a:lnSpc>
            </a:pPr>
            <a:r>
              <a:rPr lang="en-US" altLang="en-US" sz="2000" b="1" u="sng" dirty="0"/>
              <a:t>Trident</a:t>
            </a:r>
            <a:r>
              <a:rPr lang="en-US" altLang="en-US" sz="2000" b="1" dirty="0"/>
              <a:t>:</a:t>
            </a:r>
            <a:r>
              <a:rPr lang="en-US" altLang="en-US" sz="2000" dirty="0"/>
              <a:t> Symbolizes three functions of the triad – the creation, the sustenance and the destruction.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altLang="en-US" sz="3200" i="1" dirty="0" smtClean="0">
                <a:solidFill>
                  <a:srgbClr val="008000"/>
                </a:solidFill>
              </a:rPr>
              <a:t>There </a:t>
            </a:r>
            <a:r>
              <a:rPr lang="en-US" altLang="en-US" sz="3200" i="1" dirty="0">
                <a:solidFill>
                  <a:srgbClr val="008000"/>
                </a:solidFill>
              </a:rPr>
              <a:t>are many more </a:t>
            </a:r>
          </a:p>
        </p:txBody>
      </p:sp>
      <p:pic>
        <p:nvPicPr>
          <p:cNvPr id="46085" name="Picture 5" descr="Shiva, shown in his cosmic form.">
            <a:hlinkClick r:id="rId3" tooltip="Shiva, shown in his cosmic form.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2" y="533400"/>
            <a:ext cx="3505199" cy="460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20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4000" dirty="0" smtClean="0"/>
              <a:t>#7 – John Green – 2000 years of Chinese History! The Mandate of Heaven and Confucius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6724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quilt?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8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4213" y="685800"/>
            <a:ext cx="3276599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BUDDHISM</a:t>
            </a:r>
          </a:p>
          <a:p>
            <a:pPr marL="0" indent="0">
              <a:buNone/>
            </a:pPr>
            <a:r>
              <a:rPr lang="en-US" b="1" dirty="0" smtClean="0"/>
              <a:t>1.  Draw a scene from the Buddha’s life or Buddhism</a:t>
            </a:r>
          </a:p>
          <a:p>
            <a:pPr marL="0" indent="0">
              <a:buNone/>
            </a:pPr>
            <a:r>
              <a:rPr lang="en-US" b="1" dirty="0" smtClean="0"/>
              <a:t>2.  Write and answer 5+ quiz questions</a:t>
            </a:r>
          </a:p>
          <a:p>
            <a:pPr marL="0" indent="0">
              <a:buNone/>
            </a:pPr>
            <a:r>
              <a:rPr lang="en-US" b="1" dirty="0" smtClean="0"/>
              <a:t>3.  Write a rap (or country song) about the Buddha’s life of Buddhism</a:t>
            </a:r>
          </a:p>
          <a:p>
            <a:pPr marL="0" indent="0">
              <a:buNone/>
            </a:pPr>
            <a:r>
              <a:rPr lang="en-US" b="1" dirty="0" smtClean="0"/>
              <a:t>4.  Create a propaganda poster for the Buddha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82792" y="702276"/>
            <a:ext cx="3505200" cy="531752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 smtClean="0"/>
              <a:t>HINDUISM</a:t>
            </a:r>
          </a:p>
          <a:p>
            <a:pPr marL="0" indent="0">
              <a:buNone/>
            </a:pPr>
            <a:r>
              <a:rPr lang="en-US" sz="2600" b="1" dirty="0" smtClean="0"/>
              <a:t>1.  Draw a scene from a Hindu text</a:t>
            </a:r>
          </a:p>
          <a:p>
            <a:pPr marL="0" indent="0">
              <a:buNone/>
            </a:pPr>
            <a:r>
              <a:rPr lang="en-US" sz="2600" b="1" dirty="0" smtClean="0"/>
              <a:t>2.  Write and answer 5+ quiz questions</a:t>
            </a:r>
          </a:p>
          <a:p>
            <a:pPr marL="0" indent="0">
              <a:buNone/>
            </a:pPr>
            <a:r>
              <a:rPr lang="en-US" sz="2600" b="1" dirty="0" smtClean="0"/>
              <a:t>3.  Write </a:t>
            </a:r>
            <a:r>
              <a:rPr lang="en-US" sz="2600" b="1" dirty="0"/>
              <a:t>a rap (or country song) about </a:t>
            </a:r>
            <a:r>
              <a:rPr lang="en-US" sz="2600" b="1" dirty="0" smtClean="0"/>
              <a:t>Hinduism or a teaching within Hinduism</a:t>
            </a:r>
            <a:endParaRPr lang="en-US" sz="2600" b="1" dirty="0"/>
          </a:p>
          <a:p>
            <a:pPr marL="0" indent="0">
              <a:buNone/>
            </a:pPr>
            <a:r>
              <a:rPr lang="en-US" sz="2600" b="1" dirty="0"/>
              <a:t>4.  Create a propaganda poster for </a:t>
            </a:r>
            <a:r>
              <a:rPr lang="en-US" sz="2600" b="1" dirty="0" smtClean="0"/>
              <a:t>one of the avatars of Hinduism or Brahman</a:t>
            </a:r>
            <a:endParaRPr lang="en-US" sz="2600" b="1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770812" y="702276"/>
            <a:ext cx="3810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CONFUCIANISM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Draw </a:t>
            </a:r>
            <a:r>
              <a:rPr lang="en-US" sz="2400" b="1" dirty="0"/>
              <a:t>a scene from the </a:t>
            </a:r>
            <a:r>
              <a:rPr lang="en-US" sz="2400" b="1" dirty="0" smtClean="0"/>
              <a:t>Confucius’s life </a:t>
            </a:r>
            <a:r>
              <a:rPr lang="en-US" sz="2400" b="1" dirty="0"/>
              <a:t>or </a:t>
            </a:r>
            <a:r>
              <a:rPr lang="en-US" sz="2400" b="1" dirty="0" smtClean="0"/>
              <a:t>Confucianism</a:t>
            </a:r>
            <a:endParaRPr lang="en-US" sz="2400" b="1" dirty="0"/>
          </a:p>
          <a:p>
            <a:r>
              <a:rPr lang="en-US" sz="2400" b="1" dirty="0"/>
              <a:t>2.  Write and answer 5+ quiz questions</a:t>
            </a:r>
          </a:p>
          <a:p>
            <a:r>
              <a:rPr lang="en-US" sz="2400" b="1" dirty="0"/>
              <a:t>3.  Write a rap (or country song) about </a:t>
            </a:r>
            <a:r>
              <a:rPr lang="en-US" sz="2400" b="1" dirty="0" smtClean="0"/>
              <a:t>Confucius’s </a:t>
            </a:r>
            <a:r>
              <a:rPr lang="en-US" sz="2400" b="1" dirty="0"/>
              <a:t>life or Confucianism</a:t>
            </a:r>
          </a:p>
          <a:p>
            <a:r>
              <a:rPr lang="en-US" sz="2400" b="1" dirty="0" smtClean="0"/>
              <a:t>4</a:t>
            </a:r>
            <a:r>
              <a:rPr lang="en-US" sz="2400" b="1" dirty="0"/>
              <a:t>.  Create a propaganda poster for </a:t>
            </a:r>
            <a:r>
              <a:rPr lang="en-US" sz="2400" b="1" dirty="0" smtClean="0"/>
              <a:t>the </a:t>
            </a:r>
            <a:r>
              <a:rPr lang="en-US" sz="2400" b="1" dirty="0"/>
              <a:t>Confucianism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08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April 16,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Distribute spring project</a:t>
            </a:r>
          </a:p>
          <a:p>
            <a:pPr marL="0" indent="0">
              <a:buNone/>
            </a:pPr>
            <a:r>
              <a:rPr lang="en-US" dirty="0" smtClean="0"/>
              <a:t>Discuss directions and due dates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Step 1 due 4/17</a:t>
            </a:r>
          </a:p>
          <a:p>
            <a:pPr marL="0" indent="0">
              <a:buNone/>
            </a:pPr>
            <a:r>
              <a:rPr lang="en-US" dirty="0" smtClean="0"/>
              <a:t>Step 2 due 4/17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08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April 17,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in step 1 and 2 homework</a:t>
            </a:r>
          </a:p>
          <a:p>
            <a:endParaRPr lang="en-US" dirty="0"/>
          </a:p>
          <a:p>
            <a:r>
              <a:rPr lang="en-US" dirty="0" smtClean="0"/>
              <a:t>Library time to begin project</a:t>
            </a:r>
          </a:p>
          <a:p>
            <a:endParaRPr lang="en-US" dirty="0"/>
          </a:p>
          <a:p>
            <a:r>
              <a:rPr lang="en-US" dirty="0" smtClean="0"/>
              <a:t>Topic due 4/18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61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April 18,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1752600"/>
            <a:ext cx="10209531" cy="4318000"/>
          </a:xfrm>
        </p:spPr>
        <p:txBody>
          <a:bodyPr/>
          <a:lstStyle/>
          <a:p>
            <a:r>
              <a:rPr lang="en-US" dirty="0" smtClean="0"/>
              <a:t>On your desk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text book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SS notebooks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homework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2795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787400"/>
          </a:xfrm>
        </p:spPr>
        <p:txBody>
          <a:bodyPr/>
          <a:lstStyle/>
          <a:p>
            <a:r>
              <a:rPr lang="en-US" dirty="0" smtClean="0"/>
              <a:t>April 18,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2" y="1295400"/>
            <a:ext cx="10057131" cy="4775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How to do a source analysis</a:t>
            </a:r>
          </a:p>
          <a:p>
            <a:pPr marL="0" indent="0" algn="ctr">
              <a:buNone/>
            </a:pPr>
            <a:r>
              <a:rPr lang="en-US" sz="3600" dirty="0" smtClean="0"/>
              <a:t>Please take notes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m</a:t>
            </a:r>
            <a:r>
              <a:rPr lang="en-US" sz="3600" dirty="0" smtClean="0"/>
              <a:t>sbacon.com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481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549400"/>
          </a:xfrm>
        </p:spPr>
        <p:txBody>
          <a:bodyPr/>
          <a:lstStyle/>
          <a:p>
            <a:pPr algn="ctr"/>
            <a:r>
              <a:rPr lang="en-US" dirty="0" smtClean="0"/>
              <a:t>It is time for a singing competition . .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57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422" y="76476"/>
            <a:ext cx="10512862" cy="831701"/>
          </a:xfrm>
        </p:spPr>
        <p:txBody>
          <a:bodyPr/>
          <a:lstStyle/>
          <a:p>
            <a:pPr algn="ctr"/>
            <a:r>
              <a:rPr lang="en-US" dirty="0"/>
              <a:t>Timeline of Chinese Dynasties:</a:t>
            </a:r>
          </a:p>
        </p:txBody>
      </p:sp>
      <p:sp>
        <p:nvSpPr>
          <p:cNvPr id="4" name="Rectangle 3"/>
          <p:cNvSpPr/>
          <p:nvPr/>
        </p:nvSpPr>
        <p:spPr>
          <a:xfrm>
            <a:off x="3123692" y="4643604"/>
            <a:ext cx="8551223" cy="4285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799"/>
          </a:p>
        </p:txBody>
      </p:sp>
      <p:sp>
        <p:nvSpPr>
          <p:cNvPr id="5" name="Isosceles Triangle 4"/>
          <p:cNvSpPr/>
          <p:nvPr/>
        </p:nvSpPr>
        <p:spPr>
          <a:xfrm rot="5400000">
            <a:off x="11455897" y="4617576"/>
            <a:ext cx="918606" cy="480570"/>
          </a:xfrm>
          <a:prstGeom prst="triangl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799"/>
          </a:p>
        </p:txBody>
      </p:sp>
      <p:sp>
        <p:nvSpPr>
          <p:cNvPr id="6" name="Left Arrow 5"/>
          <p:cNvSpPr/>
          <p:nvPr/>
        </p:nvSpPr>
        <p:spPr>
          <a:xfrm>
            <a:off x="38396" y="4396019"/>
            <a:ext cx="3085296" cy="928763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799"/>
          </a:p>
        </p:txBody>
      </p:sp>
      <p:sp>
        <p:nvSpPr>
          <p:cNvPr id="7" name="Text Box 81"/>
          <p:cNvSpPr txBox="1">
            <a:spLocks noChangeArrowheads="1"/>
          </p:cNvSpPr>
          <p:nvPr/>
        </p:nvSpPr>
        <p:spPr bwMode="auto">
          <a:xfrm rot="-5400000">
            <a:off x="240856" y="3397052"/>
            <a:ext cx="1909055" cy="4285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/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799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Western Zhou </a:t>
            </a:r>
            <a:endParaRPr lang="en-US" altLang="en-US" sz="2399" dirty="0">
              <a:latin typeface="Arial" panose="020B0604020202020204" pitchFamily="34" charset="0"/>
            </a:endParaRPr>
          </a:p>
        </p:txBody>
      </p:sp>
      <p:sp>
        <p:nvSpPr>
          <p:cNvPr id="8" name="Text Box 80"/>
          <p:cNvSpPr txBox="1">
            <a:spLocks noChangeArrowheads="1"/>
          </p:cNvSpPr>
          <p:nvPr/>
        </p:nvSpPr>
        <p:spPr bwMode="auto">
          <a:xfrm rot="-5400000">
            <a:off x="-208599" y="3404988"/>
            <a:ext cx="1915405" cy="4189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799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Shang Dynasty </a:t>
            </a:r>
            <a:endParaRPr lang="en-US" altLang="en-US" sz="2399" dirty="0">
              <a:latin typeface="Arial" panose="020B0604020202020204" pitchFamily="34" charset="0"/>
            </a:endParaRPr>
          </a:p>
        </p:txBody>
      </p:sp>
      <p:sp>
        <p:nvSpPr>
          <p:cNvPr id="9" name="Left-Right Arrow 8"/>
          <p:cNvSpPr/>
          <p:nvPr/>
        </p:nvSpPr>
        <p:spPr>
          <a:xfrm>
            <a:off x="9829" y="4338883"/>
            <a:ext cx="12160257" cy="1018910"/>
          </a:xfrm>
          <a:prstGeom prst="leftRightArrow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799"/>
          </a:p>
        </p:txBody>
      </p:sp>
      <p:sp>
        <p:nvSpPr>
          <p:cNvPr id="10" name="Text Box 76"/>
          <p:cNvSpPr txBox="1">
            <a:spLocks noChangeArrowheads="1"/>
          </p:cNvSpPr>
          <p:nvPr/>
        </p:nvSpPr>
        <p:spPr bwMode="auto">
          <a:xfrm rot="-5400000">
            <a:off x="-347266" y="4748351"/>
            <a:ext cx="1180792" cy="30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algn="ctr"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2000 BCE</a:t>
            </a:r>
            <a:endParaRPr lang="en-US" altLang="en-US" sz="1799" dirty="0">
              <a:latin typeface="Arial" panose="020B0604020202020204" pitchFamily="34" charset="0"/>
            </a:endParaRPr>
          </a:p>
        </p:txBody>
      </p:sp>
      <p:sp>
        <p:nvSpPr>
          <p:cNvPr id="11" name="Text Box 77"/>
          <p:cNvSpPr txBox="1">
            <a:spLocks noChangeArrowheads="1"/>
          </p:cNvSpPr>
          <p:nvPr/>
        </p:nvSpPr>
        <p:spPr bwMode="auto">
          <a:xfrm rot="5400000">
            <a:off x="11485257" y="4691216"/>
            <a:ext cx="980820" cy="30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algn="ctr"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2000 CE</a:t>
            </a:r>
            <a:endParaRPr lang="en-US" altLang="en-US" sz="1799" dirty="0">
              <a:latin typeface="Arial" panose="020B0604020202020204" pitchFamily="34" charset="0"/>
            </a:endParaRPr>
          </a:p>
        </p:txBody>
      </p:sp>
      <p:sp>
        <p:nvSpPr>
          <p:cNvPr id="12" name="Text Box 78"/>
          <p:cNvSpPr txBox="1">
            <a:spLocks noChangeArrowheads="1"/>
          </p:cNvSpPr>
          <p:nvPr/>
        </p:nvSpPr>
        <p:spPr bwMode="auto">
          <a:xfrm>
            <a:off x="-218713" y="4719784"/>
            <a:ext cx="12664951" cy="30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algn="ctr"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1500   1000   700   600   500   400   300   200   100   0   100   200   300   400   500   600   700   800   900   1000   1100   1200   1300   1400   1500   1600   1700   1800   1900</a:t>
            </a:r>
            <a:endParaRPr lang="en-US" altLang="en-US" sz="1799" dirty="0">
              <a:latin typeface="Arial" panose="020B0604020202020204" pitchFamily="34" charset="0"/>
            </a:endParaRPr>
          </a:p>
        </p:txBody>
      </p:sp>
      <p:sp>
        <p:nvSpPr>
          <p:cNvPr id="13" name="Text Box 79"/>
          <p:cNvSpPr txBox="1">
            <a:spLocks noChangeArrowheads="1"/>
          </p:cNvSpPr>
          <p:nvPr/>
        </p:nvSpPr>
        <p:spPr bwMode="auto">
          <a:xfrm rot="-5400000">
            <a:off x="-499918" y="3306986"/>
            <a:ext cx="1662264" cy="3618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algn="ctr"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799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Xia Dynasty</a:t>
            </a:r>
            <a:endParaRPr lang="en-US" altLang="en-US" sz="2399" dirty="0">
              <a:latin typeface="Arial" panose="020B0604020202020204" pitchFamily="34" charset="0"/>
            </a:endParaRPr>
          </a:p>
        </p:txBody>
      </p:sp>
      <p:sp>
        <p:nvSpPr>
          <p:cNvPr id="14" name="Text Box 82"/>
          <p:cNvSpPr txBox="1">
            <a:spLocks noChangeArrowheads="1"/>
          </p:cNvSpPr>
          <p:nvPr/>
        </p:nvSpPr>
        <p:spPr bwMode="auto">
          <a:xfrm>
            <a:off x="1428684" y="3586606"/>
            <a:ext cx="879425" cy="9808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/>
          <a:p>
            <a:pPr algn="ctr"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Spring &amp; Autumn Period</a:t>
            </a:r>
            <a:endParaRPr lang="en-US" altLang="en-US" sz="2399" dirty="0">
              <a:latin typeface="Arial" panose="020B0604020202020204" pitchFamily="34" charset="0"/>
            </a:endParaRPr>
          </a:p>
        </p:txBody>
      </p:sp>
      <p:sp>
        <p:nvSpPr>
          <p:cNvPr id="15" name="Text Box 83"/>
          <p:cNvSpPr txBox="1">
            <a:spLocks noChangeArrowheads="1"/>
          </p:cNvSpPr>
          <p:nvPr/>
        </p:nvSpPr>
        <p:spPr bwMode="auto">
          <a:xfrm>
            <a:off x="2330327" y="3583221"/>
            <a:ext cx="802887" cy="9842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/>
          <a:p>
            <a:pPr algn="ctr"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Warring States Period</a:t>
            </a:r>
            <a:endParaRPr lang="en-US" altLang="en-US" sz="1999" dirty="0">
              <a:latin typeface="Arial" panose="020B0604020202020204" pitchFamily="34" charset="0"/>
            </a:endParaRPr>
          </a:p>
        </p:txBody>
      </p:sp>
      <p:sp>
        <p:nvSpPr>
          <p:cNvPr id="16" name="Text Box 84"/>
          <p:cNvSpPr txBox="1">
            <a:spLocks noChangeArrowheads="1"/>
          </p:cNvSpPr>
          <p:nvPr/>
        </p:nvSpPr>
        <p:spPr bwMode="auto">
          <a:xfrm>
            <a:off x="1431858" y="2656780"/>
            <a:ext cx="1695008" cy="9121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/>
          <a:p>
            <a:pPr algn="ctr"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799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Eastern Zhou Dynasty </a:t>
            </a:r>
            <a:endParaRPr lang="en-US" altLang="en-US" sz="2399" dirty="0">
              <a:latin typeface="Arial" panose="020B0604020202020204" pitchFamily="34" charset="0"/>
            </a:endParaRPr>
          </a:p>
        </p:txBody>
      </p:sp>
      <p:sp>
        <p:nvSpPr>
          <p:cNvPr id="17" name="Text Box 86"/>
          <p:cNvSpPr txBox="1">
            <a:spLocks noChangeArrowheads="1"/>
          </p:cNvSpPr>
          <p:nvPr/>
        </p:nvSpPr>
        <p:spPr bwMode="auto">
          <a:xfrm rot="-5400000">
            <a:off x="2344538" y="3464502"/>
            <a:ext cx="1910643" cy="2951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/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799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Qin Dynasty </a:t>
            </a:r>
            <a:endParaRPr lang="en-US" altLang="en-US" sz="3199" dirty="0">
              <a:latin typeface="Arial" panose="020B0604020202020204" pitchFamily="34" charset="0"/>
            </a:endParaRPr>
          </a:p>
        </p:txBody>
      </p:sp>
      <p:sp>
        <p:nvSpPr>
          <p:cNvPr id="18" name="Text Box 87"/>
          <p:cNvSpPr txBox="1">
            <a:spLocks noChangeArrowheads="1"/>
          </p:cNvSpPr>
          <p:nvPr/>
        </p:nvSpPr>
        <p:spPr bwMode="auto">
          <a:xfrm rot="-5400000">
            <a:off x="2807862" y="3354891"/>
            <a:ext cx="1885460" cy="5396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799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Western Han </a:t>
            </a:r>
            <a:endParaRPr lang="en-US" altLang="en-US" sz="2799" dirty="0">
              <a:latin typeface="Arial" panose="020B0604020202020204" pitchFamily="34" charset="0"/>
            </a:endParaRPr>
          </a:p>
        </p:txBody>
      </p:sp>
      <p:sp>
        <p:nvSpPr>
          <p:cNvPr id="19" name="Text Box 88"/>
          <p:cNvSpPr txBox="1">
            <a:spLocks noChangeArrowheads="1"/>
          </p:cNvSpPr>
          <p:nvPr/>
        </p:nvSpPr>
        <p:spPr bwMode="auto">
          <a:xfrm>
            <a:off x="3685343" y="2700890"/>
            <a:ext cx="436448" cy="2698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/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endParaRPr lang="en-US" altLang="en-US" sz="1999" dirty="0">
              <a:latin typeface="Arial" panose="020B0604020202020204" pitchFamily="34" charset="0"/>
            </a:endParaRPr>
          </a:p>
        </p:txBody>
      </p:sp>
      <p:sp>
        <p:nvSpPr>
          <p:cNvPr id="20" name="Text Box 89"/>
          <p:cNvSpPr txBox="1">
            <a:spLocks noChangeArrowheads="1"/>
          </p:cNvSpPr>
          <p:nvPr/>
        </p:nvSpPr>
        <p:spPr bwMode="auto">
          <a:xfrm rot="-5400000">
            <a:off x="3413335" y="3412819"/>
            <a:ext cx="1879112" cy="4174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/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799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Eastern Han</a:t>
            </a:r>
            <a:endParaRPr lang="en-US" altLang="en-US" sz="3199" dirty="0">
              <a:latin typeface="Arial" panose="020B0604020202020204" pitchFamily="34" charset="0"/>
            </a:endParaRPr>
          </a:p>
        </p:txBody>
      </p:sp>
      <p:sp>
        <p:nvSpPr>
          <p:cNvPr id="21" name="Text Box 90"/>
          <p:cNvSpPr txBox="1">
            <a:spLocks noChangeArrowheads="1"/>
          </p:cNvSpPr>
          <p:nvPr/>
        </p:nvSpPr>
        <p:spPr bwMode="auto">
          <a:xfrm>
            <a:off x="3476026" y="1684865"/>
            <a:ext cx="1082393" cy="9719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/>
          <a:p>
            <a:pPr algn="ctr"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799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 Dynasty</a:t>
            </a:r>
            <a:endParaRPr lang="en-US" altLang="en-US" sz="3199" dirty="0">
              <a:latin typeface="Arial" panose="020B0604020202020204" pitchFamily="34" charset="0"/>
            </a:endParaRPr>
          </a:p>
        </p:txBody>
      </p:sp>
      <p:sp>
        <p:nvSpPr>
          <p:cNvPr id="22" name="Text Box 91"/>
          <p:cNvSpPr txBox="1">
            <a:spLocks noChangeArrowheads="1"/>
          </p:cNvSpPr>
          <p:nvPr/>
        </p:nvSpPr>
        <p:spPr bwMode="auto">
          <a:xfrm rot="-5400000">
            <a:off x="3262357" y="3003145"/>
            <a:ext cx="2885733" cy="249173"/>
          </a:xfrm>
          <a:prstGeom prst="rect">
            <a:avLst/>
          </a:prstGeom>
          <a:solidFill>
            <a:srgbClr val="E4C9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/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799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Three Kingdoms Period</a:t>
            </a:r>
            <a:endParaRPr lang="en-US" altLang="en-US" sz="3199" dirty="0">
              <a:latin typeface="Arial" panose="020B0604020202020204" pitchFamily="34" charset="0"/>
            </a:endParaRPr>
          </a:p>
        </p:txBody>
      </p:sp>
      <p:sp>
        <p:nvSpPr>
          <p:cNvPr id="23" name="Text Box 92"/>
          <p:cNvSpPr txBox="1">
            <a:spLocks noChangeArrowheads="1"/>
          </p:cNvSpPr>
          <p:nvPr/>
        </p:nvSpPr>
        <p:spPr bwMode="auto">
          <a:xfrm rot="-5400000">
            <a:off x="4026745" y="3499313"/>
            <a:ext cx="1885458" cy="250760"/>
          </a:xfrm>
          <a:prstGeom prst="rect">
            <a:avLst/>
          </a:prstGeom>
          <a:solidFill>
            <a:srgbClr val="CC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/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Western Jin</a:t>
            </a:r>
            <a:endParaRPr lang="en-US" altLang="en-US" sz="2799" dirty="0">
              <a:latin typeface="Arial" panose="020B0604020202020204" pitchFamily="34" charset="0"/>
            </a:endParaRPr>
          </a:p>
        </p:txBody>
      </p:sp>
      <p:sp>
        <p:nvSpPr>
          <p:cNvPr id="24" name="Text Box 93"/>
          <p:cNvSpPr txBox="1">
            <a:spLocks noChangeArrowheads="1"/>
          </p:cNvSpPr>
          <p:nvPr/>
        </p:nvSpPr>
        <p:spPr bwMode="auto">
          <a:xfrm rot="-5400000">
            <a:off x="4304485" y="3491379"/>
            <a:ext cx="1890221" cy="271392"/>
          </a:xfrm>
          <a:prstGeom prst="rect">
            <a:avLst/>
          </a:prstGeom>
          <a:solidFill>
            <a:srgbClr val="FFFF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/>
          <a:p>
            <a:pPr algn="r"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799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Eastern Jin</a:t>
            </a:r>
            <a:endParaRPr lang="en-US" altLang="en-US" sz="3199" dirty="0">
              <a:latin typeface="Arial" panose="020B0604020202020204" pitchFamily="34" charset="0"/>
            </a:endParaRPr>
          </a:p>
        </p:txBody>
      </p:sp>
      <p:sp>
        <p:nvSpPr>
          <p:cNvPr id="25" name="Text Box 95"/>
          <p:cNvSpPr txBox="1">
            <a:spLocks noChangeArrowheads="1"/>
          </p:cNvSpPr>
          <p:nvPr/>
        </p:nvSpPr>
        <p:spPr bwMode="auto">
          <a:xfrm>
            <a:off x="5198960" y="3982562"/>
            <a:ext cx="685621" cy="609441"/>
          </a:xfrm>
          <a:prstGeom prst="rect">
            <a:avLst/>
          </a:prstGeom>
          <a:solidFill>
            <a:srgbClr val="FF99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/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Southern &amp; Northern Dynasties</a:t>
            </a:r>
            <a:endParaRPr lang="en-US" altLang="en-US" sz="1799" dirty="0">
              <a:latin typeface="Arial" panose="020B0604020202020204" pitchFamily="34" charset="0"/>
            </a:endParaRPr>
          </a:p>
        </p:txBody>
      </p:sp>
      <p:sp>
        <p:nvSpPr>
          <p:cNvPr id="26" name="Text Box 96"/>
          <p:cNvSpPr txBox="1">
            <a:spLocks noChangeArrowheads="1"/>
          </p:cNvSpPr>
          <p:nvPr/>
        </p:nvSpPr>
        <p:spPr bwMode="auto">
          <a:xfrm rot="-5400000">
            <a:off x="5080358" y="3534325"/>
            <a:ext cx="1876364" cy="209494"/>
          </a:xfrm>
          <a:prstGeom prst="rect">
            <a:avLst/>
          </a:prstGeom>
          <a:solidFill>
            <a:srgbClr val="99CC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/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799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Sui Dynasty</a:t>
            </a:r>
            <a:endParaRPr lang="en-US" altLang="en-US" sz="3199" dirty="0">
              <a:latin typeface="Arial" panose="020B0604020202020204" pitchFamily="34" charset="0"/>
            </a:endParaRPr>
          </a:p>
        </p:txBody>
      </p:sp>
      <p:sp>
        <p:nvSpPr>
          <p:cNvPr id="27" name="Text Box 97"/>
          <p:cNvSpPr txBox="1">
            <a:spLocks noChangeArrowheads="1"/>
          </p:cNvSpPr>
          <p:nvPr/>
        </p:nvSpPr>
        <p:spPr bwMode="auto">
          <a:xfrm>
            <a:off x="6151853" y="3912750"/>
            <a:ext cx="1037955" cy="657848"/>
          </a:xfrm>
          <a:prstGeom prst="rect">
            <a:avLst/>
          </a:prstGeom>
          <a:solidFill>
            <a:srgbClr val="FF66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algn="ctr"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799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Tang </a:t>
            </a:r>
            <a:r>
              <a:rPr lang="en-US" altLang="en-US" sz="1600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Dynasty</a:t>
            </a:r>
            <a:endParaRPr lang="en-US" altLang="en-US" sz="2799" dirty="0">
              <a:latin typeface="Arial" panose="020B0604020202020204" pitchFamily="34" charset="0"/>
            </a:endParaRPr>
          </a:p>
        </p:txBody>
      </p:sp>
      <p:sp>
        <p:nvSpPr>
          <p:cNvPr id="28" name="Text Box 98"/>
          <p:cNvSpPr txBox="1">
            <a:spLocks noChangeArrowheads="1"/>
          </p:cNvSpPr>
          <p:nvPr/>
        </p:nvSpPr>
        <p:spPr bwMode="auto">
          <a:xfrm rot="-5400000">
            <a:off x="5513917" y="2588701"/>
            <a:ext cx="3693011" cy="284089"/>
          </a:xfrm>
          <a:prstGeom prst="rect">
            <a:avLst/>
          </a:prstGeom>
          <a:solidFill>
            <a:srgbClr val="FF66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algn="r"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Five Dynasties &amp; Ten Kingdoms</a:t>
            </a:r>
            <a:endParaRPr lang="en-US" altLang="en-US" sz="2799" dirty="0">
              <a:latin typeface="Arial" panose="020B0604020202020204" pitchFamily="34" charset="0"/>
            </a:endParaRPr>
          </a:p>
        </p:txBody>
      </p:sp>
      <p:sp>
        <p:nvSpPr>
          <p:cNvPr id="29" name="Text Box 100"/>
          <p:cNvSpPr txBox="1">
            <a:spLocks noChangeArrowheads="1"/>
          </p:cNvSpPr>
          <p:nvPr/>
        </p:nvSpPr>
        <p:spPr bwMode="auto">
          <a:xfrm>
            <a:off x="7304078" y="4108079"/>
            <a:ext cx="809414" cy="340761"/>
          </a:xfrm>
          <a:prstGeom prst="rect">
            <a:avLst/>
          </a:prstGeom>
          <a:solidFill>
            <a:srgbClr val="EE6A6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algn="ctr"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799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Liao</a:t>
            </a:r>
            <a:endParaRPr lang="en-US" altLang="en-US" sz="3199" dirty="0">
              <a:latin typeface="Arial" panose="020B0604020202020204" pitchFamily="34" charset="0"/>
            </a:endParaRPr>
          </a:p>
        </p:txBody>
      </p:sp>
      <p:sp>
        <p:nvSpPr>
          <p:cNvPr id="30" name="Text Box 101"/>
          <p:cNvSpPr txBox="1">
            <a:spLocks noChangeArrowheads="1"/>
          </p:cNvSpPr>
          <p:nvPr/>
        </p:nvSpPr>
        <p:spPr bwMode="auto">
          <a:xfrm>
            <a:off x="7637367" y="3509625"/>
            <a:ext cx="961774" cy="574903"/>
          </a:xfrm>
          <a:prstGeom prst="rect">
            <a:avLst/>
          </a:prstGeom>
          <a:solidFill>
            <a:srgbClr val="92D05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algn="ctr"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Western Xia</a:t>
            </a:r>
            <a:endParaRPr lang="en-US" altLang="en-US" sz="2799" dirty="0">
              <a:latin typeface="Arial" panose="020B0604020202020204" pitchFamily="34" charset="0"/>
            </a:endParaRPr>
          </a:p>
        </p:txBody>
      </p:sp>
      <p:sp>
        <p:nvSpPr>
          <p:cNvPr id="31" name="Text Box 102"/>
          <p:cNvSpPr txBox="1">
            <a:spLocks noChangeArrowheads="1"/>
          </p:cNvSpPr>
          <p:nvPr/>
        </p:nvSpPr>
        <p:spPr bwMode="auto">
          <a:xfrm>
            <a:off x="7951609" y="3072407"/>
            <a:ext cx="704666" cy="4221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algn="ctr"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799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Jin</a:t>
            </a:r>
            <a:endParaRPr lang="en-US" altLang="en-US" sz="3199" dirty="0">
              <a:latin typeface="Arial" panose="020B0604020202020204" pitchFamily="34" charset="0"/>
            </a:endParaRPr>
          </a:p>
        </p:txBody>
      </p:sp>
      <p:sp>
        <p:nvSpPr>
          <p:cNvPr id="32" name="Text Box 103"/>
          <p:cNvSpPr txBox="1">
            <a:spLocks noChangeArrowheads="1"/>
          </p:cNvSpPr>
          <p:nvPr/>
        </p:nvSpPr>
        <p:spPr bwMode="auto">
          <a:xfrm rot="-5400000">
            <a:off x="7234554" y="2177008"/>
            <a:ext cx="1161133" cy="580874"/>
          </a:xfrm>
          <a:prstGeom prst="rect">
            <a:avLst/>
          </a:prstGeom>
          <a:solidFill>
            <a:srgbClr val="66FF99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Northern Song</a:t>
            </a:r>
            <a:endParaRPr lang="en-US" altLang="en-US" sz="2799" dirty="0">
              <a:latin typeface="Arial" panose="020B0604020202020204" pitchFamily="34" charset="0"/>
            </a:endParaRPr>
          </a:p>
        </p:txBody>
      </p:sp>
      <p:sp>
        <p:nvSpPr>
          <p:cNvPr id="33" name="Text Box 104"/>
          <p:cNvSpPr txBox="1">
            <a:spLocks noChangeArrowheads="1"/>
          </p:cNvSpPr>
          <p:nvPr/>
        </p:nvSpPr>
        <p:spPr bwMode="auto">
          <a:xfrm rot="-5400000">
            <a:off x="7861453" y="2151616"/>
            <a:ext cx="1159546" cy="630074"/>
          </a:xfrm>
          <a:prstGeom prst="rect">
            <a:avLst/>
          </a:prstGeom>
          <a:solidFill>
            <a:srgbClr val="66FF99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799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Southern Song</a:t>
            </a:r>
            <a:endParaRPr lang="en-US" altLang="en-US" sz="3199" dirty="0">
              <a:latin typeface="Arial" panose="020B0604020202020204" pitchFamily="34" charset="0"/>
            </a:endParaRPr>
          </a:p>
        </p:txBody>
      </p:sp>
      <p:sp>
        <p:nvSpPr>
          <p:cNvPr id="34" name="Text Box 105"/>
          <p:cNvSpPr txBox="1">
            <a:spLocks noChangeArrowheads="1"/>
          </p:cNvSpPr>
          <p:nvPr/>
        </p:nvSpPr>
        <p:spPr bwMode="auto">
          <a:xfrm>
            <a:off x="7523096" y="1241466"/>
            <a:ext cx="1233167" cy="626775"/>
          </a:xfrm>
          <a:prstGeom prst="rect">
            <a:avLst/>
          </a:prstGeom>
          <a:solidFill>
            <a:srgbClr val="66FF99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algn="ctr"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799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 Dynasty</a:t>
            </a:r>
            <a:endParaRPr lang="en-US" altLang="en-US" sz="3199" dirty="0">
              <a:latin typeface="Arial" panose="020B0604020202020204" pitchFamily="34" charset="0"/>
            </a:endParaRPr>
          </a:p>
        </p:txBody>
      </p:sp>
      <p:sp>
        <p:nvSpPr>
          <p:cNvPr id="35" name="Text Box 106"/>
          <p:cNvSpPr txBox="1">
            <a:spLocks noChangeArrowheads="1"/>
          </p:cNvSpPr>
          <p:nvPr/>
        </p:nvSpPr>
        <p:spPr bwMode="auto">
          <a:xfrm rot="16200000">
            <a:off x="8085018" y="3394660"/>
            <a:ext cx="1876364" cy="488823"/>
          </a:xfrm>
          <a:prstGeom prst="rect">
            <a:avLst/>
          </a:prstGeom>
          <a:solidFill>
            <a:srgbClr val="F7C0F8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/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799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Yuan Dynasty</a:t>
            </a:r>
            <a:endParaRPr lang="en-US" altLang="en-US" sz="3999" dirty="0">
              <a:latin typeface="Arial" panose="020B0604020202020204" pitchFamily="34" charset="0"/>
            </a:endParaRPr>
          </a:p>
        </p:txBody>
      </p:sp>
      <p:sp>
        <p:nvSpPr>
          <p:cNvPr id="36" name="Text Box 107"/>
          <p:cNvSpPr txBox="1">
            <a:spLocks noChangeArrowheads="1"/>
          </p:cNvSpPr>
          <p:nvPr/>
        </p:nvSpPr>
        <p:spPr bwMode="auto">
          <a:xfrm>
            <a:off x="9284762" y="3484301"/>
            <a:ext cx="1114135" cy="1086296"/>
          </a:xfrm>
          <a:prstGeom prst="rect">
            <a:avLst/>
          </a:prstGeom>
          <a:solidFill>
            <a:srgbClr val="B3FFB3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/>
          <a:p>
            <a:pPr algn="ctr"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799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Ming Dynasty</a:t>
            </a:r>
            <a:endParaRPr lang="en-US" altLang="en-US" sz="3999" dirty="0">
              <a:latin typeface="Arial" panose="020B0604020202020204" pitchFamily="34" charset="0"/>
            </a:endParaRPr>
          </a:p>
        </p:txBody>
      </p:sp>
      <p:sp>
        <p:nvSpPr>
          <p:cNvPr id="37" name="Text Box 108"/>
          <p:cNvSpPr txBox="1">
            <a:spLocks noChangeArrowheads="1"/>
          </p:cNvSpPr>
          <p:nvPr/>
        </p:nvSpPr>
        <p:spPr bwMode="auto">
          <a:xfrm>
            <a:off x="10417942" y="3484301"/>
            <a:ext cx="1228405" cy="1086297"/>
          </a:xfrm>
          <a:prstGeom prst="rect">
            <a:avLst/>
          </a:prstGeom>
          <a:solidFill>
            <a:srgbClr val="FFFF99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/>
          <a:p>
            <a:pPr algn="ctr"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799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Qing Dynasty</a:t>
            </a:r>
            <a:endParaRPr lang="en-US" altLang="en-US" sz="3999" dirty="0">
              <a:latin typeface="Arial" panose="020B0604020202020204" pitchFamily="34" charset="0"/>
            </a:endParaRPr>
          </a:p>
        </p:txBody>
      </p:sp>
      <p:sp>
        <p:nvSpPr>
          <p:cNvPr id="38" name="Text Box 109"/>
          <p:cNvSpPr txBox="1">
            <a:spLocks noChangeArrowheads="1"/>
          </p:cNvSpPr>
          <p:nvPr/>
        </p:nvSpPr>
        <p:spPr bwMode="auto">
          <a:xfrm>
            <a:off x="11288936" y="5274689"/>
            <a:ext cx="866549" cy="69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/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Modern </a:t>
            </a:r>
            <a:endParaRPr lang="en-US" altLang="en-US" sz="800" dirty="0"/>
          </a:p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China</a:t>
            </a:r>
            <a:endParaRPr lang="en-US" altLang="en-US" sz="1799" dirty="0">
              <a:latin typeface="Arial" panose="020B0604020202020204" pitchFamily="34" charset="0"/>
            </a:endParaRPr>
          </a:p>
        </p:txBody>
      </p:sp>
      <p:sp>
        <p:nvSpPr>
          <p:cNvPr id="39" name="Text Box 112"/>
          <p:cNvSpPr txBox="1">
            <a:spLocks noChangeArrowheads="1"/>
          </p:cNvSpPr>
          <p:nvPr/>
        </p:nvSpPr>
        <p:spPr bwMode="auto">
          <a:xfrm>
            <a:off x="922038" y="5124491"/>
            <a:ext cx="1599783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799" b="1" dirty="0"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Ancient China</a:t>
            </a:r>
            <a:endParaRPr lang="en-US" altLang="en-US" sz="1799" dirty="0">
              <a:latin typeface="Arial" panose="020B0604020202020204" pitchFamily="34" charset="0"/>
            </a:endParaRPr>
          </a:p>
        </p:txBody>
      </p:sp>
      <p:sp>
        <p:nvSpPr>
          <p:cNvPr id="40" name="Text Box 113"/>
          <p:cNvSpPr txBox="1">
            <a:spLocks noChangeArrowheads="1"/>
          </p:cNvSpPr>
          <p:nvPr/>
        </p:nvSpPr>
        <p:spPr bwMode="auto">
          <a:xfrm>
            <a:off x="6027998" y="5132941"/>
            <a:ext cx="1704531" cy="39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799" b="1" dirty="0"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Imperial China</a:t>
            </a:r>
            <a:endParaRPr lang="en-US" altLang="en-US" sz="1799" dirty="0">
              <a:latin typeface="Arial" panose="020B0604020202020204" pitchFamily="34" charset="0"/>
            </a:endParaRPr>
          </a:p>
        </p:txBody>
      </p:sp>
      <p:sp>
        <p:nvSpPr>
          <p:cNvPr id="43" name="Text Box 88"/>
          <p:cNvSpPr txBox="1">
            <a:spLocks noChangeArrowheads="1"/>
          </p:cNvSpPr>
          <p:nvPr/>
        </p:nvSpPr>
        <p:spPr bwMode="auto">
          <a:xfrm>
            <a:off x="6249601" y="3712757"/>
            <a:ext cx="435516" cy="26980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/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Wu</a:t>
            </a:r>
            <a:endParaRPr lang="en-US" altLang="en-US" sz="1999" dirty="0">
              <a:latin typeface="Arial" panose="020B0604020202020204" pitchFamily="34" charset="0"/>
            </a:endParaRPr>
          </a:p>
        </p:txBody>
      </p:sp>
      <p:sp>
        <p:nvSpPr>
          <p:cNvPr id="46" name="Text Box 90"/>
          <p:cNvSpPr txBox="1">
            <a:spLocks noChangeArrowheads="1"/>
          </p:cNvSpPr>
          <p:nvPr/>
        </p:nvSpPr>
        <p:spPr bwMode="auto">
          <a:xfrm>
            <a:off x="5091680" y="1444665"/>
            <a:ext cx="293612" cy="1220982"/>
          </a:xfrm>
          <a:prstGeom prst="rect">
            <a:avLst/>
          </a:prstGeom>
          <a:solidFill>
            <a:srgbClr val="F2983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vert270" wrap="square" lIns="91416" tIns="45708" rIns="91416" bIns="45708" numCol="1" anchor="ctr" anchorCtr="0" compatLnSpc="1">
            <a:prstTxWarp prst="textNoShape">
              <a:avLst/>
            </a:prstTxWarp>
          </a:bodyPr>
          <a:lstStyle/>
          <a:p>
            <a:pPr algn="ctr"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 Kingdoms</a:t>
            </a:r>
            <a:endParaRPr lang="en-US" altLang="en-US" sz="1999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01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Time Travel Tourism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2" y="1600200"/>
            <a:ext cx="10133331" cy="4470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You will be assigned to a group</a:t>
            </a:r>
          </a:p>
          <a:p>
            <a:pPr marL="0" indent="0">
              <a:buNone/>
            </a:pPr>
            <a:r>
              <a:rPr lang="en-US" dirty="0" smtClean="0"/>
              <a:t>You will read about one time period of Chinese history</a:t>
            </a:r>
          </a:p>
          <a:p>
            <a:pPr marL="0" indent="0">
              <a:buNone/>
            </a:pPr>
            <a:r>
              <a:rPr lang="en-US" dirty="0" smtClean="0"/>
              <a:t>You will be a travel agent for this time period.</a:t>
            </a:r>
          </a:p>
          <a:p>
            <a:pPr marL="0" indent="0">
              <a:buNone/>
            </a:pPr>
            <a:r>
              <a:rPr lang="en-US" dirty="0" smtClean="0"/>
              <a:t>You will create a travel poster</a:t>
            </a:r>
          </a:p>
          <a:p>
            <a:pPr marL="0" indent="0">
              <a:buNone/>
            </a:pPr>
            <a:r>
              <a:rPr lang="en-US" dirty="0" smtClean="0"/>
              <a:t>You will do a group presentation promoting travel to your assigned TIME</a:t>
            </a:r>
          </a:p>
          <a:p>
            <a:pPr marL="0" indent="0" algn="ctr">
              <a:buNone/>
            </a:pPr>
            <a:r>
              <a:rPr lang="en-US" dirty="0" smtClean="0"/>
              <a:t>Classmates will take notes on your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0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39128" y="228600"/>
            <a:ext cx="9751060" cy="1168400"/>
          </a:xfrm>
        </p:spPr>
        <p:txBody>
          <a:bodyPr>
            <a:normAutofit/>
          </a:bodyPr>
          <a:lstStyle/>
          <a:p>
            <a:r>
              <a:rPr lang="en-US" altLang="en-US" sz="5400" dirty="0">
                <a:solidFill>
                  <a:srgbClr val="A50021"/>
                </a:solidFill>
              </a:rPr>
              <a:t>Brahma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2" y="1600201"/>
            <a:ext cx="92202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800" b="1" dirty="0"/>
              <a:t>Brahma</a:t>
            </a:r>
            <a:r>
              <a:rPr lang="en-US" altLang="en-US" sz="2800" dirty="0"/>
              <a:t> is the Hindu God of Creation </a:t>
            </a:r>
          </a:p>
          <a:p>
            <a:pPr lvl="1">
              <a:lnSpc>
                <a:spcPct val="80000"/>
              </a:lnSpc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800" dirty="0"/>
              <a:t>Brahma is traditionally depicted with </a:t>
            </a:r>
            <a:r>
              <a:rPr lang="en-US" altLang="en-US" sz="2800" dirty="0" smtClean="0"/>
              <a:t>four heads</a:t>
            </a:r>
            <a:r>
              <a:rPr lang="en-US" altLang="en-US" sz="2800" dirty="0"/>
              <a:t>, faces, and arms. </a:t>
            </a:r>
            <a:endParaRPr lang="en-US" alt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world </a:t>
            </a:r>
            <a:r>
              <a:rPr lang="en-US" sz="2800" dirty="0"/>
              <a:t>soul/universal spirit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800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He is </a:t>
            </a:r>
            <a:r>
              <a:rPr lang="en-US" altLang="en-US" sz="2800" dirty="0" smtClean="0"/>
              <a:t>not </a:t>
            </a:r>
            <a:r>
              <a:rPr lang="en-US" altLang="en-US" sz="2800" dirty="0"/>
              <a:t>worshiped </a:t>
            </a:r>
            <a:r>
              <a:rPr lang="en-US" altLang="en-US" i="1" dirty="0"/>
              <a:t>(like the other 2)</a:t>
            </a:r>
          </a:p>
        </p:txBody>
      </p:sp>
    </p:spTree>
    <p:extLst>
      <p:ext uri="{BB962C8B-B14F-4D97-AF65-F5344CB8AC3E}">
        <p14:creationId xmlns:p14="http://schemas.microsoft.com/office/powerpoint/2010/main" val="388976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711200"/>
          </a:xfrm>
        </p:spPr>
        <p:txBody>
          <a:bodyPr/>
          <a:lstStyle/>
          <a:p>
            <a:pPr algn="ctr"/>
            <a:r>
              <a:rPr lang="en-US" dirty="0" smtClean="0"/>
              <a:t>Note taking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2" y="1143000"/>
            <a:ext cx="10057131" cy="492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Dynasty Name and Time Period</a:t>
            </a:r>
          </a:p>
          <a:p>
            <a:r>
              <a:rPr lang="en-US" sz="3200" dirty="0" smtClean="0"/>
              <a:t>People and Events</a:t>
            </a:r>
          </a:p>
          <a:p>
            <a:r>
              <a:rPr lang="en-US" sz="3200" dirty="0" smtClean="0"/>
              <a:t>Cultural Universals – Components of Culture</a:t>
            </a:r>
          </a:p>
          <a:p>
            <a:r>
              <a:rPr lang="en-US" sz="3200" dirty="0" smtClean="0"/>
              <a:t>Geography</a:t>
            </a:r>
          </a:p>
          <a:p>
            <a:r>
              <a:rPr lang="en-US" sz="3200" dirty="0" smtClean="0"/>
              <a:t>Summary – Present Day Connections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7030A0"/>
                </a:solidFill>
              </a:rPr>
              <a:t>READY ? – WRITE THE NAME OF YOUR DYNASTY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39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212" y="762000"/>
            <a:ext cx="9601200" cy="5016758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>
              <a:defRPr/>
            </a:pPr>
            <a:r>
              <a:rPr lang="en-US" sz="3200" b="1" u="sng" dirty="0">
                <a:solidFill>
                  <a:srgbClr val="7030A0"/>
                </a:solidFill>
                <a:latin typeface="Calibri"/>
              </a:rPr>
              <a:t>Dynasty is based on the group # you were given </a:t>
            </a:r>
          </a:p>
          <a:p>
            <a:pPr>
              <a:defRPr/>
            </a:pPr>
            <a:endParaRPr lang="en-US" sz="3200" b="1" u="sng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en-US" sz="3200" b="1" u="sng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en-US" sz="3200" b="1" u="sng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en-US" sz="3200" b="1" u="sng" dirty="0" smtClean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en-US" sz="3200" b="1" u="sng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en-US" sz="3200" b="1" u="sng" dirty="0">
              <a:solidFill>
                <a:prstClr val="black"/>
              </a:solidFill>
              <a:latin typeface="Calibri"/>
            </a:endParaRPr>
          </a:p>
          <a:p>
            <a:pPr marL="514350" indent="-514350">
              <a:buFontTx/>
              <a:buAutoNum type="arabicPeriod"/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</a:rPr>
              <a:t>Shang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</a:rPr>
              <a:t>Zhou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4000" b="1" dirty="0" smtClean="0">
                <a:solidFill>
                  <a:prstClr val="black"/>
                </a:solidFill>
                <a:latin typeface="Calibri"/>
              </a:rPr>
              <a:t>Qin(Ch’in)</a:t>
            </a:r>
            <a:endParaRPr lang="en-US" sz="4000" b="1" dirty="0">
              <a:solidFill>
                <a:prstClr val="black"/>
              </a:solidFill>
              <a:latin typeface="Calibri"/>
            </a:endParaRPr>
          </a:p>
          <a:p>
            <a:pPr marL="514350" indent="-514350">
              <a:buFontTx/>
              <a:buAutoNum type="arabicPeriod"/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</a:rPr>
              <a:t>Han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</a:rPr>
              <a:t>Sui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</a:rPr>
              <a:t>Tang 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</a:rPr>
              <a:t>Song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4000" b="1" dirty="0" smtClean="0">
                <a:solidFill>
                  <a:prstClr val="black"/>
                </a:solidFill>
                <a:latin typeface="Calibri"/>
              </a:rPr>
              <a:t>Yuan 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4000" b="1" dirty="0" smtClean="0">
                <a:solidFill>
                  <a:prstClr val="black"/>
                </a:solidFill>
                <a:latin typeface="Calibri"/>
              </a:rPr>
              <a:t>Ming </a:t>
            </a:r>
            <a:endParaRPr lang="en-US" sz="4000" b="1" dirty="0">
              <a:solidFill>
                <a:prstClr val="black"/>
              </a:solidFill>
              <a:latin typeface="Calibri"/>
            </a:endParaRPr>
          </a:p>
          <a:p>
            <a:pPr marL="514350" indent="-514350">
              <a:buFontTx/>
              <a:buAutoNum type="arabicPeriod"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/>
              </a:rPr>
              <a:t>Ching</a:t>
            </a:r>
            <a:endParaRPr lang="en-US" sz="4000" b="1" dirty="0">
              <a:solidFill>
                <a:prstClr val="black"/>
              </a:solidFill>
              <a:latin typeface="Calibri"/>
            </a:endParaRPr>
          </a:p>
          <a:p>
            <a:pPr marL="514350" indent="-514350">
              <a:buFontTx/>
              <a:buAutoNum type="arabicPeriod"/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</a:rPr>
              <a:t>Republic</a:t>
            </a:r>
          </a:p>
        </p:txBody>
      </p:sp>
    </p:spTree>
    <p:extLst>
      <p:ext uri="{BB962C8B-B14F-4D97-AF65-F5344CB8AC3E}">
        <p14:creationId xmlns:p14="http://schemas.microsoft.com/office/powerpoint/2010/main" val="382425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533400"/>
            <a:ext cx="9751060" cy="609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Sources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2" y="1143000"/>
            <a:ext cx="10285729" cy="4927600"/>
          </a:xfrm>
        </p:spPr>
        <p:txBody>
          <a:bodyPr/>
          <a:lstStyle/>
          <a:p>
            <a:r>
              <a:rPr lang="en-US" sz="4000" dirty="0" smtClean="0"/>
              <a:t>Text book</a:t>
            </a:r>
          </a:p>
          <a:p>
            <a:r>
              <a:rPr lang="en-US" sz="4000" dirty="0" smtClean="0"/>
              <a:t>Handouts</a:t>
            </a:r>
          </a:p>
          <a:p>
            <a:pPr marL="0" indent="0" algn="ctr">
              <a:buNone/>
            </a:pPr>
            <a:r>
              <a:rPr lang="en-US" sz="3600" dirty="0" smtClean="0"/>
              <a:t>If your name has the dot . . . </a:t>
            </a:r>
          </a:p>
          <a:p>
            <a:pPr marL="0" indent="0" algn="ctr">
              <a:buNone/>
            </a:pPr>
            <a:r>
              <a:rPr lang="en-US" sz="3600" dirty="0" smtClean="0"/>
              <a:t>pick up the handout for yourself </a:t>
            </a:r>
          </a:p>
          <a:p>
            <a:pPr marL="0" indent="0" algn="ctr">
              <a:buNone/>
            </a:pPr>
            <a:r>
              <a:rPr lang="en-US" sz="3600" dirty="0" smtClean="0"/>
              <a:t>and the others </a:t>
            </a:r>
          </a:p>
          <a:p>
            <a:pPr marL="0" indent="0" algn="ctr">
              <a:buNone/>
            </a:pPr>
            <a:r>
              <a:rPr lang="en-US" sz="3600" dirty="0" smtClean="0"/>
              <a:t>who have been assigned to the same time period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1017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time tomorrow for Time Travel Tourism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2" y="1803400"/>
            <a:ext cx="10514329" cy="4267200"/>
          </a:xfrm>
        </p:spPr>
        <p:txBody>
          <a:bodyPr>
            <a:normAutofit/>
          </a:bodyPr>
          <a:lstStyle/>
          <a:p>
            <a:r>
              <a:rPr lang="en-US" sz="3600" dirty="0"/>
              <a:t>That was the end of group work for today</a:t>
            </a:r>
            <a:endParaRPr lang="en-US" sz="3600" dirty="0" smtClean="0"/>
          </a:p>
          <a:p>
            <a:r>
              <a:rPr lang="en-US" sz="3600" dirty="0" smtClean="0"/>
              <a:t>On your own, Begin taking notes  . . . </a:t>
            </a:r>
          </a:p>
          <a:p>
            <a:endParaRPr lang="en-US" sz="3600" dirty="0"/>
          </a:p>
          <a:p>
            <a:r>
              <a:rPr lang="en-US" sz="3600" dirty="0" smtClean="0"/>
              <a:t>Friday – Research Day for spring research paper</a:t>
            </a:r>
          </a:p>
          <a:p>
            <a:r>
              <a:rPr lang="en-US" sz="3600" dirty="0" smtClean="0"/>
              <a:t>Monday – Topic Adjustment and Research Question due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1325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April 19,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Question lesson</a:t>
            </a:r>
          </a:p>
          <a:p>
            <a:r>
              <a:rPr lang="en-US" dirty="0" smtClean="0"/>
              <a:t>Work on time travel tourism</a:t>
            </a:r>
          </a:p>
          <a:p>
            <a:r>
              <a:rPr lang="en-US" dirty="0" smtClean="0"/>
              <a:t>Poster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64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April 19,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your desk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project directions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notes &amp; handouts for Time Travel Tourism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text books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2617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787400"/>
          </a:xfrm>
        </p:spPr>
        <p:txBody>
          <a:bodyPr/>
          <a:lstStyle/>
          <a:p>
            <a:r>
              <a:rPr lang="en-US" dirty="0" smtClean="0"/>
              <a:t>Research Question due 4/23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1219200"/>
            <a:ext cx="10209531" cy="48514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/>
              <a:t>Research Question Examples</a:t>
            </a:r>
            <a:r>
              <a:rPr lang="en-US" sz="1800" b="1" dirty="0"/>
              <a:t>:</a:t>
            </a:r>
            <a:endParaRPr lang="en-US" sz="1800" dirty="0"/>
          </a:p>
          <a:p>
            <a:pPr lvl="0"/>
            <a:r>
              <a:rPr lang="en-US" sz="1800" b="1" dirty="0"/>
              <a:t>How did _________ impact </a:t>
            </a:r>
            <a:r>
              <a:rPr lang="en-US" sz="1800" b="1" dirty="0" smtClean="0"/>
              <a:t>__________ and what role did the U.S. play in this conflict?</a:t>
            </a:r>
            <a:endParaRPr lang="en-US" sz="1800" dirty="0"/>
          </a:p>
          <a:p>
            <a:pPr lvl="0"/>
            <a:r>
              <a:rPr lang="en-US" sz="1800" b="1" dirty="0"/>
              <a:t>What role did __________ play in </a:t>
            </a:r>
            <a:r>
              <a:rPr lang="en-US" sz="1800" b="1" dirty="0" smtClean="0"/>
              <a:t>__________and what role did the U.S. play in this conflict?</a:t>
            </a:r>
            <a:endParaRPr lang="en-US" sz="1800" dirty="0"/>
          </a:p>
          <a:p>
            <a:pPr lvl="1"/>
            <a:r>
              <a:rPr lang="en-US" i="1" dirty="0"/>
              <a:t>What role did </a:t>
            </a:r>
            <a:r>
              <a:rPr lang="en-US" i="1" u="sng" dirty="0"/>
              <a:t>economics</a:t>
            </a:r>
            <a:r>
              <a:rPr lang="en-US" i="1" dirty="0"/>
              <a:t> play in the 1</a:t>
            </a:r>
            <a:r>
              <a:rPr lang="en-US" i="1" baseline="30000" dirty="0"/>
              <a:t>st</a:t>
            </a:r>
            <a:r>
              <a:rPr lang="en-US" i="1" dirty="0"/>
              <a:t> Crusade?</a:t>
            </a:r>
            <a:endParaRPr lang="en-US" dirty="0"/>
          </a:p>
          <a:p>
            <a:pPr lvl="1"/>
            <a:r>
              <a:rPr lang="en-US" i="1" dirty="0"/>
              <a:t>What role did </a:t>
            </a:r>
            <a:r>
              <a:rPr lang="en-US" i="1" u="sng" dirty="0"/>
              <a:t> economics/politics</a:t>
            </a:r>
            <a:r>
              <a:rPr lang="en-US" i="1" dirty="0"/>
              <a:t> play in the </a:t>
            </a:r>
            <a:r>
              <a:rPr lang="en-US" i="1" u="sng" dirty="0"/>
              <a:t>Mughal Conquest of India?</a:t>
            </a:r>
            <a:endParaRPr lang="en-US" dirty="0"/>
          </a:p>
          <a:p>
            <a:pPr lvl="1"/>
            <a:r>
              <a:rPr lang="en-US" i="1" dirty="0"/>
              <a:t>What role did </a:t>
            </a:r>
            <a:r>
              <a:rPr lang="en-US" i="1" u="sng" dirty="0"/>
              <a:t>religion</a:t>
            </a:r>
            <a:r>
              <a:rPr lang="en-US" i="1" dirty="0"/>
              <a:t> play in the </a:t>
            </a:r>
            <a:r>
              <a:rPr lang="en-US" i="1" u="sng" dirty="0"/>
              <a:t>European conquest of the Americas?</a:t>
            </a:r>
            <a:endParaRPr lang="en-US" dirty="0"/>
          </a:p>
          <a:p>
            <a:pPr lvl="1"/>
            <a:r>
              <a:rPr lang="en-US" i="1" dirty="0"/>
              <a:t>How did </a:t>
            </a:r>
            <a:r>
              <a:rPr lang="en-US" i="1" u="sng" dirty="0"/>
              <a:t>religion</a:t>
            </a:r>
            <a:r>
              <a:rPr lang="en-US" i="1" dirty="0"/>
              <a:t> impact the </a:t>
            </a:r>
            <a:r>
              <a:rPr lang="en-US" i="1" u="sng" dirty="0"/>
              <a:t>colonization of Africa?</a:t>
            </a:r>
            <a:endParaRPr lang="en-US" dirty="0"/>
          </a:p>
          <a:p>
            <a:pPr lvl="1"/>
            <a:r>
              <a:rPr lang="en-US" i="1" dirty="0"/>
              <a:t>How did </a:t>
            </a:r>
            <a:r>
              <a:rPr lang="en-US" i="1" u="sng" dirty="0"/>
              <a:t>technology</a:t>
            </a:r>
            <a:r>
              <a:rPr lang="en-US" i="1" dirty="0"/>
              <a:t> impact the </a:t>
            </a:r>
            <a:r>
              <a:rPr lang="en-US" i="1" u="sng" dirty="0"/>
              <a:t>Mongol Conquests</a:t>
            </a:r>
            <a:r>
              <a:rPr lang="en-US" i="1" dirty="0" smtClean="0"/>
              <a:t>?</a:t>
            </a:r>
          </a:p>
          <a:p>
            <a:pPr lvl="1"/>
            <a:r>
              <a:rPr lang="en-US" i="1" dirty="0" smtClean="0"/>
              <a:t>How did the </a:t>
            </a:r>
            <a:r>
              <a:rPr lang="en-US" i="1" u="sng" dirty="0" smtClean="0"/>
              <a:t>First Indochina War impact the environment</a:t>
            </a:r>
            <a:r>
              <a:rPr lang="en-US" i="1" dirty="0" smtClean="0"/>
              <a:t>?</a:t>
            </a:r>
          </a:p>
          <a:p>
            <a:pPr lvl="1"/>
            <a:r>
              <a:rPr lang="en-US" i="1" dirty="0" smtClean="0"/>
              <a:t>What role did </a:t>
            </a:r>
            <a:r>
              <a:rPr lang="en-US" i="1" u="sng" dirty="0" smtClean="0"/>
              <a:t>political systems </a:t>
            </a:r>
            <a:r>
              <a:rPr lang="en-US" i="1" dirty="0" smtClean="0"/>
              <a:t>play in </a:t>
            </a:r>
            <a:r>
              <a:rPr lang="en-US" i="1" u="sng" dirty="0" smtClean="0"/>
              <a:t>conflicts in Myanmar</a:t>
            </a:r>
            <a:r>
              <a:rPr lang="en-US" i="1" dirty="0" smtClean="0"/>
              <a:t>?</a:t>
            </a:r>
          </a:p>
          <a:p>
            <a:pPr lvl="1"/>
            <a:r>
              <a:rPr lang="en-US" i="1" dirty="0" smtClean="0"/>
              <a:t>What role did </a:t>
            </a:r>
            <a:r>
              <a:rPr lang="en-US" i="1" u="sng" dirty="0" smtClean="0"/>
              <a:t>ethnic group identity </a:t>
            </a:r>
            <a:r>
              <a:rPr lang="en-US" i="1" dirty="0" smtClean="0"/>
              <a:t>play in </a:t>
            </a:r>
            <a:r>
              <a:rPr lang="en-US" i="1" u="sng" dirty="0" smtClean="0"/>
              <a:t>violence in the DRC?</a:t>
            </a:r>
          </a:p>
          <a:p>
            <a:pPr lvl="1"/>
            <a:r>
              <a:rPr lang="en-US" dirty="0" smtClean="0"/>
              <a:t>How did </a:t>
            </a:r>
            <a:r>
              <a:rPr lang="en-US" u="sng" dirty="0" smtClean="0"/>
              <a:t>military alliances </a:t>
            </a:r>
            <a:r>
              <a:rPr lang="en-US" dirty="0" smtClean="0"/>
              <a:t>impact the </a:t>
            </a:r>
            <a:r>
              <a:rPr lang="en-US" u="sng" dirty="0" smtClean="0"/>
              <a:t>Israel-Egypt conflict?</a:t>
            </a:r>
            <a:endParaRPr lang="en-US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74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Regarding step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will not ask you to show me 5 facts regarding the involvement of international organizations.</a:t>
            </a:r>
          </a:p>
          <a:p>
            <a:endParaRPr lang="en-US" dirty="0"/>
          </a:p>
          <a:p>
            <a:r>
              <a:rPr lang="en-US" dirty="0" smtClean="0"/>
              <a:t>You should be looking for this information for your notecards.  </a:t>
            </a:r>
          </a:p>
          <a:p>
            <a:r>
              <a:rPr lang="en-US" dirty="0" smtClean="0"/>
              <a:t>It reinforces the idea that the topic you’re researching is a global issue, hence global interest and involvement.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50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begin today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Read: Zhou Dynasty Further Defines China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Receiving the Mandate of Heaven – page 94-95</a:t>
            </a:r>
          </a:p>
          <a:p>
            <a:pPr marL="0" indent="0">
              <a:buNone/>
            </a:pPr>
            <a:r>
              <a:rPr lang="en-US" dirty="0" smtClean="0"/>
              <a:t>Review the Dynastic Cycle illustration on page 95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Read all the text in the illustration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Replicate the diagram in your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17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397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Note taking guide for your assigned time period</a:t>
            </a:r>
            <a:br>
              <a:rPr lang="en-US" dirty="0" smtClean="0"/>
            </a:br>
            <a:r>
              <a:rPr lang="en-US" dirty="0" smtClean="0"/>
              <a:t>Organize notes into these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2" y="2209800"/>
            <a:ext cx="10057131" cy="3860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Dynasty Name and Time Period</a:t>
            </a:r>
          </a:p>
          <a:p>
            <a:r>
              <a:rPr lang="en-US" sz="3200" dirty="0" smtClean="0"/>
              <a:t>People and Events</a:t>
            </a:r>
          </a:p>
          <a:p>
            <a:r>
              <a:rPr lang="en-US" sz="3200" dirty="0" smtClean="0"/>
              <a:t>Cultural Universals – Components of Culture</a:t>
            </a:r>
          </a:p>
          <a:p>
            <a:r>
              <a:rPr lang="en-US" sz="3200" dirty="0" smtClean="0"/>
              <a:t>Geography</a:t>
            </a:r>
          </a:p>
          <a:p>
            <a:r>
              <a:rPr lang="en-US" sz="3200" dirty="0" smtClean="0"/>
              <a:t>Summary – Present Day Connections</a:t>
            </a:r>
          </a:p>
          <a:p>
            <a:pPr marL="0" indent="0">
              <a:buNone/>
            </a:pPr>
            <a:endParaRPr lang="en-US" sz="32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0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863600"/>
          </a:xfrm>
        </p:spPr>
        <p:txBody>
          <a:bodyPr/>
          <a:lstStyle/>
          <a:p>
            <a:r>
              <a:rPr lang="en-US" dirty="0" smtClean="0"/>
              <a:t>Brahma</a:t>
            </a:r>
            <a:endParaRPr lang="en-US" dirty="0"/>
          </a:p>
        </p:txBody>
      </p:sp>
      <p:pic>
        <p:nvPicPr>
          <p:cNvPr id="4" name="Picture 5" descr="Brahma_182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2" y="1219200"/>
            <a:ext cx="5943600" cy="485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2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April 20,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3-4 Carts</a:t>
            </a:r>
          </a:p>
          <a:p>
            <a:r>
              <a:rPr lang="en-US" dirty="0" smtClean="0"/>
              <a:t>5 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4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April 23 - Shakespeare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in topic adjustment and research question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¾ - work on time travel tourism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5 -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94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April 24 – Shakespeare – Periods 3-4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Work on Posters</a:t>
            </a:r>
          </a:p>
          <a:p>
            <a:r>
              <a:rPr lang="en-US" dirty="0" smtClean="0"/>
              <a:t>Work on individual verbal presentation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at </a:t>
            </a:r>
            <a:r>
              <a:rPr lang="en-US" dirty="0"/>
              <a:t>least 4 MOST IMPORTANT </a:t>
            </a:r>
            <a:r>
              <a:rPr lang="en-US" dirty="0" smtClean="0"/>
              <a:t>facts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you </a:t>
            </a:r>
            <a:r>
              <a:rPr lang="en-US" dirty="0"/>
              <a:t>may have </a:t>
            </a:r>
            <a:r>
              <a:rPr lang="en-US" dirty="0" smtClean="0"/>
              <a:t>notecards, </a:t>
            </a:r>
            <a:r>
              <a:rPr lang="en-US" dirty="0"/>
              <a:t>but memorizing as much as possible is </a:t>
            </a:r>
            <a:r>
              <a:rPr lang="en-US" dirty="0" smtClean="0"/>
              <a:t>best</a:t>
            </a:r>
          </a:p>
          <a:p>
            <a:r>
              <a:rPr lang="en-US" dirty="0" smtClean="0"/>
              <a:t>Group work on time travel presentation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dirty="0" smtClean="0"/>
              <a:t>library on Thursday and Friday for spring paper</a:t>
            </a:r>
          </a:p>
          <a:p>
            <a:endParaRPr lang="en-US" dirty="0"/>
          </a:p>
          <a:p>
            <a:r>
              <a:rPr lang="en-US" dirty="0" smtClean="0"/>
              <a:t>Presentations will begin on Monday 4/30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2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April 24 – Shakespeare – Period 5 </a:t>
            </a:r>
            <a:br>
              <a:rPr lang="en-US" dirty="0" smtClean="0"/>
            </a:br>
            <a:r>
              <a:rPr lang="en-US" dirty="0" smtClean="0"/>
              <a:t>– lab 4/26, library 4/27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Complete notetaking</a:t>
            </a:r>
          </a:p>
          <a:p>
            <a:r>
              <a:rPr lang="en-US" dirty="0" smtClean="0"/>
              <a:t>Groups assign who will do what part for their poster / presentation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select colors</a:t>
            </a:r>
          </a:p>
          <a:p>
            <a:r>
              <a:rPr lang="en-US" dirty="0" smtClean="0"/>
              <a:t>Work on Posters</a:t>
            </a:r>
          </a:p>
          <a:p>
            <a:r>
              <a:rPr lang="en-US" dirty="0" smtClean="0"/>
              <a:t>Work on individual verbal presentation </a:t>
            </a:r>
          </a:p>
          <a:p>
            <a:pPr marL="0" indent="0">
              <a:buNone/>
            </a:pPr>
            <a:r>
              <a:rPr lang="en-US" dirty="0" smtClean="0"/>
              <a:t>	at </a:t>
            </a:r>
            <a:r>
              <a:rPr lang="en-US" dirty="0"/>
              <a:t>least 4 MOST IMPORTANT facts</a:t>
            </a:r>
          </a:p>
          <a:p>
            <a:pPr marL="0" indent="0">
              <a:buNone/>
            </a:pPr>
            <a:r>
              <a:rPr lang="en-US" dirty="0"/>
              <a:t>	you may have notecards, but memorizing as much as possible is </a:t>
            </a:r>
            <a:r>
              <a:rPr lang="en-US" dirty="0" smtClean="0"/>
              <a:t>best</a:t>
            </a:r>
          </a:p>
          <a:p>
            <a:r>
              <a:rPr lang="en-US" dirty="0" smtClean="0"/>
              <a:t>Group work on time travel presentation</a:t>
            </a:r>
          </a:p>
          <a:p>
            <a:pPr marL="0" indent="0" algn="ctr">
              <a:buNone/>
            </a:pPr>
            <a:r>
              <a:rPr lang="en-US" b="1" dirty="0" smtClean="0"/>
              <a:t>Presentations will begin on </a:t>
            </a:r>
            <a:r>
              <a:rPr lang="en-US" b="1" dirty="0" smtClean="0"/>
              <a:t>4/30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3450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473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Group Work – divide the categories among your group</a:t>
            </a:r>
            <a:br>
              <a:rPr lang="en-US" dirty="0" smtClean="0"/>
            </a:br>
            <a:r>
              <a:rPr lang="en-US" dirty="0" smtClean="0"/>
              <a:t>Your poster should focus on your assigned category/s</a:t>
            </a:r>
            <a:br>
              <a:rPr lang="en-US" dirty="0" smtClean="0"/>
            </a:br>
            <a:r>
              <a:rPr lang="en-US" dirty="0" smtClean="0"/>
              <a:t>Record who is doing what </a:t>
            </a:r>
            <a:r>
              <a:rPr lang="en-US" dirty="0"/>
              <a:t> </a:t>
            </a:r>
            <a:r>
              <a:rPr lang="en-US" dirty="0" smtClean="0"/>
              <a:t>- then turn in the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828800"/>
            <a:ext cx="10361931" cy="4572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20 Points</a:t>
            </a:r>
          </a:p>
          <a:p>
            <a:pPr>
              <a:buNone/>
            </a:pPr>
            <a:r>
              <a:rPr lang="en-US" b="1" u="sng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Accurate</a:t>
            </a: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information </a:t>
            </a:r>
            <a:r>
              <a:rPr lang="en-US" b="1" u="sng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focused on your assigned portion </a:t>
            </a: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of the Time Period</a:t>
            </a:r>
            <a:endParaRPr lang="en-US" b="1" u="sng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560070" indent="-514350">
              <a:buNone/>
            </a:pP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Appealing </a:t>
            </a:r>
            <a:r>
              <a:rPr lang="en-US" b="1" u="sng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travel advertisement </a:t>
            </a: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for your place and time</a:t>
            </a:r>
          </a:p>
          <a:p>
            <a:pPr marL="560070" indent="-514350">
              <a:buNone/>
            </a:pPr>
            <a:r>
              <a:rPr lang="en-US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* an overarching slogan – related to your assigned category/s</a:t>
            </a:r>
          </a:p>
          <a:p>
            <a:pPr marL="560070" indent="-514350">
              <a:buNone/>
            </a:pPr>
            <a:r>
              <a:rPr lang="en-US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* visual/s</a:t>
            </a:r>
            <a:endParaRPr lang="en-US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pPr marL="560070" indent="-514350">
              <a:buNone/>
            </a:pP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	* </a:t>
            </a:r>
            <a:r>
              <a:rPr lang="en-US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propaganda </a:t>
            </a: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techniques</a:t>
            </a:r>
          </a:p>
          <a:p>
            <a:pPr marL="560070" indent="-514350">
              <a:buNone/>
            </a:pPr>
            <a:r>
              <a:rPr lang="en-US" b="1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10 points </a:t>
            </a:r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– verbal presentation – travel advertisement (commercial)</a:t>
            </a:r>
          </a:p>
          <a:p>
            <a:pPr marL="560070" indent="-514350">
              <a:buNone/>
            </a:pPr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voice projection, voice clarity, voice inflection, eye contact, </a:t>
            </a:r>
          </a:p>
          <a:p>
            <a:pPr marL="560070" indent="-514350">
              <a:buNone/>
            </a:pPr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considerate of the audience (who are taking notes) propaganda techniques used</a:t>
            </a:r>
          </a:p>
          <a:p>
            <a:pPr marL="560070" indent="-514350" algn="ctr">
              <a:buNone/>
            </a:pPr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Extra credit ???  Dynasty Song ?????</a:t>
            </a:r>
          </a:p>
          <a:p>
            <a:pPr marL="560070" indent="-514350">
              <a:buNone/>
            </a:pPr>
            <a:endParaRPr lang="en-US" b="1" u="sng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60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April 25, 2018- Shakespeare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 travel group work , practice</a:t>
            </a:r>
          </a:p>
          <a:p>
            <a:endParaRPr lang="en-US" dirty="0"/>
          </a:p>
          <a:p>
            <a:r>
              <a:rPr lang="en-US" b="1" dirty="0" smtClean="0"/>
              <a:t>Begin presentations – 6 – 40 -45 minutes</a:t>
            </a:r>
          </a:p>
          <a:p>
            <a:endParaRPr lang="en-US" dirty="0"/>
          </a:p>
          <a:p>
            <a:r>
              <a:rPr lang="en-US" dirty="0" smtClean="0"/>
              <a:t>4/26 – library  3-4   lab – 5</a:t>
            </a:r>
          </a:p>
          <a:p>
            <a:r>
              <a:rPr lang="en-US" dirty="0" smtClean="0"/>
              <a:t>Source analysis due if needed</a:t>
            </a:r>
          </a:p>
          <a:p>
            <a:r>
              <a:rPr lang="en-US" dirty="0" smtClean="0"/>
              <a:t>4/27 – notecards due 10 pm and library day for ¾ and 5</a:t>
            </a:r>
          </a:p>
        </p:txBody>
      </p:sp>
    </p:spTree>
    <p:extLst>
      <p:ext uri="{BB962C8B-B14F-4D97-AF65-F5344CB8AC3E}">
        <p14:creationId xmlns:p14="http://schemas.microsoft.com/office/powerpoint/2010/main" val="165440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4/26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4/26 – library  3-4   lab – 5</a:t>
            </a:r>
          </a:p>
          <a:p>
            <a:r>
              <a:rPr lang="en-US" dirty="0"/>
              <a:t>Source analysis due if needed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33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4/27 – notecards due 10 pm and library day for ¾ and </a:t>
            </a:r>
            <a:r>
              <a:rPr lang="en-US" dirty="0" smtClean="0"/>
              <a:t>5</a:t>
            </a:r>
          </a:p>
          <a:p>
            <a:endParaRPr lang="en-US" dirty="0"/>
          </a:p>
          <a:p>
            <a:r>
              <a:rPr lang="en-US" dirty="0" smtClean="0"/>
              <a:t>First thesis due Monday 4/30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61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thesis due Monday 4/30</a:t>
            </a:r>
          </a:p>
          <a:p>
            <a:r>
              <a:rPr lang="en-US" dirty="0" smtClean="0"/>
              <a:t>Outline reminders</a:t>
            </a:r>
          </a:p>
          <a:p>
            <a:endParaRPr lang="en-US" dirty="0"/>
          </a:p>
          <a:p>
            <a:r>
              <a:rPr lang="en-US" b="1" dirty="0" smtClean="0"/>
              <a:t>Time travel tourism presentations – 6 40-45 minutes</a:t>
            </a:r>
          </a:p>
          <a:p>
            <a:endParaRPr lang="en-US" b="1" dirty="0"/>
          </a:p>
          <a:p>
            <a:r>
              <a:rPr lang="en-US" b="1" dirty="0" smtClean="0"/>
              <a:t>5/1 – lab</a:t>
            </a:r>
          </a:p>
          <a:p>
            <a:r>
              <a:rPr lang="en-US" b="1" dirty="0" smtClean="0"/>
              <a:t>5/2 lab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2892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5/1 – lab</a:t>
            </a:r>
          </a:p>
          <a:p>
            <a:r>
              <a:rPr lang="en-US" b="1" dirty="0"/>
              <a:t>5/2 </a:t>
            </a:r>
            <a:r>
              <a:rPr lang="en-US" b="1" dirty="0" smtClean="0"/>
              <a:t>lab</a:t>
            </a:r>
          </a:p>
          <a:p>
            <a:r>
              <a:rPr lang="en-US" b="1" dirty="0" smtClean="0"/>
              <a:t>Outline due 5/3 in class</a:t>
            </a:r>
          </a:p>
          <a:p>
            <a:r>
              <a:rPr lang="en-US" b="1" dirty="0" smtClean="0"/>
              <a:t>Outline due by 10 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6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7" name="Picture 7" descr="IMG0030%20Brahma%20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2" y="457200"/>
            <a:ext cx="3636963" cy="545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9" name="Picture 9" descr="brah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" y="152400"/>
            <a:ext cx="3916363" cy="518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0" name="Picture 10" descr="lord-brahma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7555" y="2704306"/>
            <a:ext cx="2476500" cy="227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37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5/1 – lab</a:t>
            </a:r>
          </a:p>
          <a:p>
            <a:r>
              <a:rPr lang="en-US" b="1" dirty="0"/>
              <a:t>5/2 </a:t>
            </a:r>
            <a:r>
              <a:rPr lang="en-US" b="1" dirty="0" smtClean="0"/>
              <a:t>lab</a:t>
            </a:r>
          </a:p>
          <a:p>
            <a:r>
              <a:rPr lang="en-US" b="1" dirty="0"/>
              <a:t>Outline due 5/3 in class</a:t>
            </a:r>
          </a:p>
          <a:p>
            <a:r>
              <a:rPr lang="en-US" b="1" dirty="0"/>
              <a:t>Outline due by 10 pm</a:t>
            </a:r>
            <a:endParaRPr lang="en-US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37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5/3 – peer edit outlines</a:t>
            </a:r>
          </a:p>
          <a:p>
            <a:r>
              <a:rPr lang="en-US" dirty="0" smtClean="0"/>
              <a:t>Outline due 10 pm</a:t>
            </a:r>
          </a:p>
          <a:p>
            <a:endParaRPr lang="en-US" dirty="0"/>
          </a:p>
          <a:p>
            <a:r>
              <a:rPr lang="en-US" b="1" dirty="0" smtClean="0"/>
              <a:t>Presentations – 4 – 30 minutes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0896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5/4 – </a:t>
            </a:r>
          </a:p>
          <a:p>
            <a:r>
              <a:rPr lang="en-US" dirty="0" smtClean="0"/>
              <a:t>First draft due turnitin.com on 5/7 – lab day</a:t>
            </a:r>
          </a:p>
          <a:p>
            <a:r>
              <a:rPr lang="en-US" dirty="0" smtClean="0"/>
              <a:t>First draft due in class 5/8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23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5/7 – lab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draft due turnitin.com on 5/7</a:t>
            </a:r>
          </a:p>
          <a:p>
            <a:r>
              <a:rPr lang="en-US" dirty="0"/>
              <a:t>First draft due in class 5/8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38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5/8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Peer edit first draft in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92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5/9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 3/4 and 5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draft 5/10  in class and 10 pm</a:t>
            </a:r>
          </a:p>
        </p:txBody>
      </p:sp>
    </p:spTree>
    <p:extLst>
      <p:ext uri="{BB962C8B-B14F-4D97-AF65-F5344CB8AC3E}">
        <p14:creationId xmlns:p14="http://schemas.microsoft.com/office/powerpoint/2010/main" val="414417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5/10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draft due in class – peer edit</a:t>
            </a:r>
          </a:p>
          <a:p>
            <a:r>
              <a:rPr lang="en-US" dirty="0" smtClean="0"/>
              <a:t>Lab on 5/11</a:t>
            </a:r>
          </a:p>
          <a:p>
            <a:r>
              <a:rPr lang="en-US" dirty="0" smtClean="0"/>
              <a:t>Paper due 5/13 – 10 pm</a:t>
            </a:r>
          </a:p>
          <a:p>
            <a:r>
              <a:rPr lang="en-US" dirty="0" smtClean="0"/>
              <a:t>Pager due </a:t>
            </a:r>
            <a:r>
              <a:rPr lang="en-US" smtClean="0"/>
              <a:t>in class 5/14 -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1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79412" y="203200"/>
            <a:ext cx="9751060" cy="1168400"/>
          </a:xfrm>
        </p:spPr>
        <p:txBody>
          <a:bodyPr>
            <a:normAutofit/>
          </a:bodyPr>
          <a:lstStyle/>
          <a:p>
            <a:r>
              <a:rPr lang="en-US" altLang="en-US" sz="5400" b="1" dirty="0">
                <a:solidFill>
                  <a:srgbClr val="A50021"/>
                </a:solidFill>
              </a:rPr>
              <a:t>Vishnu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2" y="1371600"/>
            <a:ext cx="10972800" cy="4419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b="1" dirty="0"/>
              <a:t>Vishnu</a:t>
            </a:r>
            <a:r>
              <a:rPr lang="en-US" altLang="en-US" dirty="0"/>
              <a:t> is the </a:t>
            </a:r>
            <a:r>
              <a:rPr lang="en-US" altLang="en-US" b="1" i="1" dirty="0"/>
              <a:t>Preserver</a:t>
            </a:r>
            <a:r>
              <a:rPr lang="en-US" altLang="en-US" dirty="0"/>
              <a:t>, he is most famously identified with his human and animal incarnations </a:t>
            </a:r>
            <a:r>
              <a:rPr lang="en-US" altLang="en-US" i="1" dirty="0"/>
              <a:t>(AKA, avatars)</a:t>
            </a:r>
            <a:r>
              <a:rPr lang="en-US" altLang="en-US" dirty="0"/>
              <a:t> </a:t>
            </a:r>
            <a:endParaRPr lang="en-US" altLang="en-US" dirty="0" smtClean="0"/>
          </a:p>
          <a:p>
            <a:pPr>
              <a:lnSpc>
                <a:spcPct val="80000"/>
              </a:lnSpc>
            </a:pPr>
            <a:endParaRPr lang="en-US" altLang="en-US" dirty="0"/>
          </a:p>
          <a:p>
            <a:pPr lvl="1">
              <a:lnSpc>
                <a:spcPct val="80000"/>
              </a:lnSpc>
            </a:pPr>
            <a:r>
              <a:rPr lang="en-US" altLang="en-US" sz="3200" dirty="0">
                <a:solidFill>
                  <a:schemeClr val="accent2"/>
                </a:solidFill>
              </a:rPr>
              <a:t>He manifested Himself as a living being in ten avatars. </a:t>
            </a:r>
          </a:p>
          <a:p>
            <a:pPr lvl="1">
              <a:lnSpc>
                <a:spcPct val="80000"/>
              </a:lnSpc>
            </a:pPr>
            <a:endParaRPr lang="en-US" altLang="en-US" sz="1600" dirty="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sz="16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4000" dirty="0"/>
              <a:t>For </a:t>
            </a:r>
            <a:r>
              <a:rPr lang="en-US" altLang="en-US" sz="4000" dirty="0" err="1"/>
              <a:t>Vaishnavas</a:t>
            </a:r>
            <a:r>
              <a:rPr lang="en-US" altLang="en-US" sz="4000" dirty="0"/>
              <a:t>, he is the Ultimate God. The </a:t>
            </a:r>
            <a:r>
              <a:rPr lang="en-US" altLang="en-US" sz="4000" i="1" dirty="0"/>
              <a:t>Brahman.</a:t>
            </a:r>
          </a:p>
        </p:txBody>
      </p:sp>
    </p:spTree>
    <p:extLst>
      <p:ext uri="{BB962C8B-B14F-4D97-AF65-F5344CB8AC3E}">
        <p14:creationId xmlns:p14="http://schemas.microsoft.com/office/powerpoint/2010/main" val="298245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 descr="vishnu-painti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" y="405606"/>
            <a:ext cx="3581400" cy="437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5" name="Picture 7" descr="vishnu-painting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89412" y="418306"/>
            <a:ext cx="4648200" cy="3486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8" name="Picture 10" descr="lord-vishnu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2412" y="1524000"/>
            <a:ext cx="2490788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70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79412" y="203200"/>
            <a:ext cx="9751060" cy="1168400"/>
          </a:xfrm>
        </p:spPr>
        <p:txBody>
          <a:bodyPr>
            <a:normAutofit/>
          </a:bodyPr>
          <a:lstStyle/>
          <a:p>
            <a:r>
              <a:rPr lang="en-US" altLang="en-US" sz="5400" b="1" dirty="0">
                <a:solidFill>
                  <a:srgbClr val="A50021"/>
                </a:solidFill>
              </a:rPr>
              <a:t>Vishnu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2" y="1219200"/>
            <a:ext cx="10972800" cy="5029200"/>
          </a:xfr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altLang="en-US" dirty="0" smtClean="0"/>
              <a:t>Avatars</a:t>
            </a:r>
            <a:endParaRPr lang="en-US" altLang="en-US" dirty="0"/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(Fish) 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(Turtle) 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(Pig/Boar) 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(Lion man / from the torso upwards lion, below, human) 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(First fully human form as a dwarf sage who has the ability to grow very, very tall) 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(Fierce man / Hunter) 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(Greatest Warrior/ Ideal man) 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(Mentally advanced man) 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(Sage who is completely still) 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(Prophesied, yet to take place) </a:t>
            </a:r>
          </a:p>
        </p:txBody>
      </p:sp>
    </p:spTree>
    <p:extLst>
      <p:ext uri="{BB962C8B-B14F-4D97-AF65-F5344CB8AC3E}">
        <p14:creationId xmlns:p14="http://schemas.microsoft.com/office/powerpoint/2010/main" val="140052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0202" y="250497"/>
            <a:ext cx="9751060" cy="1168400"/>
          </a:xfrm>
        </p:spPr>
        <p:txBody>
          <a:bodyPr>
            <a:normAutofit/>
          </a:bodyPr>
          <a:lstStyle/>
          <a:p>
            <a:r>
              <a:rPr lang="en-US" altLang="en-US" sz="5400" dirty="0">
                <a:solidFill>
                  <a:srgbClr val="A50021"/>
                </a:solidFill>
              </a:rPr>
              <a:t>Kali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9012" y="1600200"/>
            <a:ext cx="9982200" cy="4343400"/>
          </a:xfrm>
        </p:spPr>
        <p:txBody>
          <a:bodyPr>
            <a:normAutofit/>
          </a:bodyPr>
          <a:lstStyle/>
          <a:p>
            <a:r>
              <a:rPr lang="en-US" altLang="en-US" sz="3600" b="1" i="1" dirty="0"/>
              <a:t>Kali</a:t>
            </a:r>
            <a:r>
              <a:rPr lang="en-US" altLang="en-US" sz="3600" dirty="0"/>
              <a:t> -</a:t>
            </a:r>
            <a:r>
              <a:rPr lang="en-US" altLang="en-US" sz="3600" dirty="0" smtClean="0"/>
              <a:t> </a:t>
            </a:r>
            <a:r>
              <a:rPr lang="en-US" altLang="en-US" sz="3600" dirty="0"/>
              <a:t>the </a:t>
            </a:r>
            <a:r>
              <a:rPr lang="en-US" altLang="en-US" sz="3600" dirty="0" smtClean="0"/>
              <a:t>kick-butt </a:t>
            </a:r>
            <a:r>
              <a:rPr lang="en-US" altLang="en-US" sz="3600" dirty="0"/>
              <a:t>goddess of death and radical </a:t>
            </a:r>
            <a:r>
              <a:rPr lang="en-US" altLang="en-US" sz="3600" dirty="0" smtClean="0"/>
              <a:t>transformation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237559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Kali wears a </a:t>
            </a:r>
            <a:r>
              <a:rPr lang="en-US" altLang="en-US" dirty="0" smtClean="0">
                <a:solidFill>
                  <a:schemeClr val="accent2"/>
                </a:solidFill>
              </a:rPr>
              <a:t>necklace </a:t>
            </a:r>
            <a:r>
              <a:rPr lang="en-US" altLang="en-US" dirty="0">
                <a:solidFill>
                  <a:schemeClr val="accent2"/>
                </a:solidFill>
              </a:rPr>
              <a:t>made from men's skulls</a:t>
            </a:r>
            <a:br>
              <a:rPr lang="en-US" altLang="en-US" dirty="0">
                <a:solidFill>
                  <a:schemeClr val="accent2"/>
                </a:solidFill>
              </a:rPr>
            </a:br>
            <a:endParaRPr lang="en-US" dirty="0"/>
          </a:p>
        </p:txBody>
      </p:sp>
      <p:pic>
        <p:nvPicPr>
          <p:cNvPr id="4" name="Picture 5" descr="A common scene depicting Kali standing over Shiva.">
            <a:hlinkClick r:id="rId2" tooltip="A common scene depicting Kali standing over Shiva.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2" y="1219200"/>
            <a:ext cx="76200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90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Lecture Notes on Hinduism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 smtClean="0"/>
              <a:t>Leave a little space for additional details / facts from your text book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8785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March 27,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On your desk</a:t>
            </a:r>
          </a:p>
          <a:p>
            <a:pPr lvl="1"/>
            <a:r>
              <a:rPr lang="en-US" sz="3600" dirty="0" smtClean="0"/>
              <a:t>SS notebook – text books</a:t>
            </a:r>
          </a:p>
          <a:p>
            <a:pPr lvl="1"/>
            <a:r>
              <a:rPr lang="en-US" sz="3600" dirty="0" smtClean="0"/>
              <a:t>Eastern Religions / Philosophies</a:t>
            </a:r>
          </a:p>
          <a:p>
            <a:pPr lvl="1"/>
            <a:r>
              <a:rPr lang="en-US" sz="3600" dirty="0" smtClean="0"/>
              <a:t>Stamp sheet</a:t>
            </a:r>
          </a:p>
          <a:p>
            <a:pPr lvl="1"/>
            <a:r>
              <a:rPr lang="en-US" sz="3600" dirty="0" smtClean="0"/>
              <a:t>Foreign Policy Paper</a:t>
            </a:r>
          </a:p>
          <a:p>
            <a:pPr marL="301752" lvl="1" indent="0">
              <a:buNone/>
            </a:pPr>
            <a:endParaRPr lang="en-US" sz="3600" dirty="0" smtClean="0"/>
          </a:p>
          <a:p>
            <a:pPr marL="301752" lvl="1" indent="0">
              <a:buNone/>
            </a:pPr>
            <a:r>
              <a:rPr lang="en-US" sz="3600" dirty="0" smtClean="0"/>
              <a:t>Refinement of notes for </a:t>
            </a:r>
            <a:r>
              <a:rPr lang="en-US" sz="3600" dirty="0" err="1" smtClean="0"/>
              <a:t>Ganesha</a:t>
            </a:r>
            <a:endParaRPr lang="en-US" sz="3600" dirty="0" smtClean="0"/>
          </a:p>
          <a:p>
            <a:pPr marL="30175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77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79412" y="0"/>
            <a:ext cx="9751060" cy="1168400"/>
          </a:xfrm>
        </p:spPr>
        <p:txBody>
          <a:bodyPr>
            <a:normAutofit/>
          </a:bodyPr>
          <a:lstStyle/>
          <a:p>
            <a:r>
              <a:rPr lang="en-US" altLang="en-US" sz="4400" dirty="0" err="1" smtClean="0">
                <a:solidFill>
                  <a:srgbClr val="A50021"/>
                </a:solidFill>
              </a:rPr>
              <a:t>Ganesha</a:t>
            </a:r>
            <a:endParaRPr lang="en-US" altLang="en-US" sz="4400" dirty="0">
              <a:solidFill>
                <a:srgbClr val="A5002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9012" y="1295400"/>
            <a:ext cx="10287000" cy="4724400"/>
          </a:xfrm>
        </p:spPr>
        <p:txBody>
          <a:bodyPr>
            <a:normAutofit/>
          </a:bodyPr>
          <a:lstStyle/>
          <a:p>
            <a:r>
              <a:rPr lang="en-US" altLang="en-US" sz="3600" dirty="0" err="1"/>
              <a:t>Ganesha</a:t>
            </a:r>
            <a:r>
              <a:rPr lang="en-US" altLang="en-US" sz="3600" dirty="0"/>
              <a:t> is one of the most well-known and loved Gods</a:t>
            </a:r>
          </a:p>
          <a:p>
            <a:pPr lvl="1"/>
            <a:r>
              <a:rPr lang="en-US" altLang="en-US" sz="3600" dirty="0">
                <a:solidFill>
                  <a:schemeClr val="accent2"/>
                </a:solidFill>
              </a:rPr>
              <a:t>He is the first born son of Shiva</a:t>
            </a:r>
          </a:p>
          <a:p>
            <a:r>
              <a:rPr lang="en-US" altLang="en-US" sz="3600" dirty="0"/>
              <a:t>The </a:t>
            </a:r>
            <a:r>
              <a:rPr lang="en-US" altLang="en-US" sz="3600" i="1" dirty="0"/>
              <a:t>Lord of Good Fortune</a:t>
            </a:r>
            <a:r>
              <a:rPr lang="en-US" altLang="en-US" sz="3600" dirty="0"/>
              <a:t> </a:t>
            </a:r>
          </a:p>
          <a:p>
            <a:pPr lvl="1"/>
            <a:r>
              <a:rPr lang="en-US" altLang="en-US" sz="3600" dirty="0">
                <a:solidFill>
                  <a:schemeClr val="accent2"/>
                </a:solidFill>
              </a:rPr>
              <a:t>Provides prosperity and fortune</a:t>
            </a:r>
          </a:p>
          <a:p>
            <a:pPr lvl="1"/>
            <a:r>
              <a:rPr lang="en-US" altLang="en-US" sz="3600" dirty="0">
                <a:solidFill>
                  <a:schemeClr val="accent2"/>
                </a:solidFill>
              </a:rPr>
              <a:t>Also the </a:t>
            </a:r>
            <a:r>
              <a:rPr lang="en-US" altLang="en-US" sz="3600" u="sng" dirty="0">
                <a:solidFill>
                  <a:schemeClr val="accent2"/>
                </a:solidFill>
              </a:rPr>
              <a:t>G</a:t>
            </a:r>
            <a:r>
              <a:rPr lang="en-US" altLang="en-US" sz="3600" u="sng" dirty="0" smtClean="0">
                <a:solidFill>
                  <a:schemeClr val="accent2"/>
                </a:solidFill>
              </a:rPr>
              <a:t>od </a:t>
            </a:r>
            <a:r>
              <a:rPr lang="en-US" altLang="en-US" sz="3600" u="sng" dirty="0">
                <a:solidFill>
                  <a:schemeClr val="accent2"/>
                </a:solidFill>
              </a:rPr>
              <a:t>of </a:t>
            </a:r>
            <a:r>
              <a:rPr lang="en-US" altLang="en-US" sz="3600" u="sng" dirty="0" smtClean="0">
                <a:solidFill>
                  <a:schemeClr val="accent2"/>
                </a:solidFill>
              </a:rPr>
              <a:t>knowledge </a:t>
            </a:r>
            <a:r>
              <a:rPr lang="en-US" altLang="en-US" sz="3600" dirty="0" smtClean="0">
                <a:solidFill>
                  <a:schemeClr val="accent2"/>
                </a:solidFill>
              </a:rPr>
              <a:t>(Wisdom and Learning – Remover of Obstacles) </a:t>
            </a:r>
            <a:endParaRPr lang="en-US" altLang="en-US" sz="3600" dirty="0">
              <a:solidFill>
                <a:schemeClr val="accent2"/>
              </a:solidFill>
            </a:endParaRPr>
          </a:p>
          <a:p>
            <a:pPr lvl="2"/>
            <a:r>
              <a:rPr lang="en-US" altLang="en-US" sz="3600" dirty="0">
                <a:solidFill>
                  <a:srgbClr val="008000"/>
                </a:solidFill>
              </a:rPr>
              <a:t>Used to help student’s study!</a:t>
            </a:r>
          </a:p>
        </p:txBody>
      </p:sp>
    </p:spTree>
    <p:extLst>
      <p:ext uri="{BB962C8B-B14F-4D97-AF65-F5344CB8AC3E}">
        <p14:creationId xmlns:p14="http://schemas.microsoft.com/office/powerpoint/2010/main" val="25437298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 descr="Lord Ganesha">
            <a:hlinkClick r:id="rId2" tooltip="Lord Ganesha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3" y="1143000"/>
            <a:ext cx="5334000" cy="471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98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/>
              <a:t>Saraswati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Hindu</a:t>
            </a:r>
            <a:r>
              <a:rPr lang="en-US" sz="4000" dirty="0"/>
              <a:t> </a:t>
            </a:r>
            <a:r>
              <a:rPr lang="en-US" sz="4000" b="1" dirty="0"/>
              <a:t>G</a:t>
            </a:r>
            <a:r>
              <a:rPr lang="en-US" sz="4000" b="1" dirty="0" smtClean="0"/>
              <a:t>oddess </a:t>
            </a:r>
            <a:r>
              <a:rPr lang="en-US" sz="4000" dirty="0" smtClean="0"/>
              <a:t>of </a:t>
            </a:r>
            <a:r>
              <a:rPr lang="en-US" sz="4000" u="sng" dirty="0" smtClean="0"/>
              <a:t>knowledge, </a:t>
            </a:r>
          </a:p>
          <a:p>
            <a:pPr marL="0" indent="0">
              <a:buNone/>
            </a:pPr>
            <a:r>
              <a:rPr lang="en-US" sz="4000" u="sng" dirty="0" smtClean="0"/>
              <a:t>music</a:t>
            </a:r>
            <a:r>
              <a:rPr lang="en-US" sz="4000" u="sng" dirty="0"/>
              <a:t>, art, wisdom and learning </a:t>
            </a:r>
            <a:r>
              <a:rPr lang="en-US" sz="4000" dirty="0"/>
              <a:t>worshipped throughout Nepal and India. 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She </a:t>
            </a:r>
            <a:r>
              <a:rPr lang="en-US" sz="4000" dirty="0"/>
              <a:t>is a part of the trinity (</a:t>
            </a:r>
            <a:r>
              <a:rPr lang="en-US" sz="4000" dirty="0" err="1"/>
              <a:t>Tridevi</a:t>
            </a:r>
            <a:r>
              <a:rPr lang="en-US" sz="4000" dirty="0"/>
              <a:t>) of </a:t>
            </a:r>
            <a:r>
              <a:rPr lang="en-US" sz="4000" b="1" dirty="0" err="1"/>
              <a:t>Saraswati</a:t>
            </a:r>
            <a:r>
              <a:rPr lang="en-US" sz="4000" dirty="0"/>
              <a:t>, </a:t>
            </a:r>
            <a:r>
              <a:rPr lang="en-US" sz="4000" dirty="0" smtClean="0"/>
              <a:t>Lakshmi </a:t>
            </a:r>
            <a:r>
              <a:rPr lang="en-US" sz="4000" dirty="0"/>
              <a:t>and </a:t>
            </a:r>
            <a:r>
              <a:rPr lang="en-US" sz="4000" dirty="0" err="1" smtClean="0"/>
              <a:t>Parvati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Quick drawing --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0565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0212" y="914400"/>
            <a:ext cx="647700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16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0861" y="304800"/>
            <a:ext cx="8227457" cy="788782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altLang="en-US" sz="4400" dirty="0" smtClean="0">
                <a:solidFill>
                  <a:srgbClr val="C00000"/>
                </a:solidFill>
              </a:rPr>
              <a:t>Beliefs of Hinduism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9012" y="1219201"/>
            <a:ext cx="7162800" cy="5029200"/>
          </a:xfrm>
        </p:spPr>
        <p:txBody>
          <a:bodyPr>
            <a:normAutofit/>
          </a:bodyPr>
          <a:lstStyle/>
          <a:p>
            <a:pPr marL="457063" indent="-457063">
              <a:defRPr/>
            </a:pPr>
            <a:r>
              <a:rPr lang="en-US" altLang="en-US" sz="2799" b="1" u="sng" dirty="0"/>
              <a:t>Reincarnation</a:t>
            </a:r>
            <a:r>
              <a:rPr lang="en-US" altLang="en-US" sz="2799" b="1" dirty="0"/>
              <a:t>: </a:t>
            </a:r>
            <a:r>
              <a:rPr lang="en-US" sz="2800" b="1" u="sng" dirty="0" smtClean="0"/>
              <a:t>Samsara: </a:t>
            </a:r>
            <a:r>
              <a:rPr lang="en-US" altLang="en-US" sz="2799" dirty="0" smtClean="0"/>
              <a:t>after </a:t>
            </a:r>
            <a:r>
              <a:rPr lang="en-US" altLang="en-US" sz="2799" dirty="0"/>
              <a:t>death, souls are reborn into another form; reincarnation is determined by karma and </a:t>
            </a:r>
            <a:r>
              <a:rPr lang="en-US" altLang="en-US" sz="2799" dirty="0" smtClean="0"/>
              <a:t>dharma; </a:t>
            </a:r>
            <a:r>
              <a:rPr lang="en-US" sz="2800" dirty="0" smtClean="0"/>
              <a:t>central </a:t>
            </a:r>
            <a:r>
              <a:rPr lang="en-US" sz="2800" dirty="0"/>
              <a:t>feature of Hinduism  </a:t>
            </a:r>
            <a:endParaRPr lang="en-US" sz="2800" dirty="0" smtClean="0"/>
          </a:p>
          <a:p>
            <a:pPr marL="457063" indent="-457063">
              <a:defRPr/>
            </a:pPr>
            <a:endParaRPr lang="en-US" sz="2800" dirty="0"/>
          </a:p>
          <a:p>
            <a:pPr lvl="1"/>
            <a:r>
              <a:rPr lang="en-US" sz="2800" dirty="0"/>
              <a:t>Souls migrate from body to body over many lifetimes, depending on one’s actions </a:t>
            </a:r>
          </a:p>
          <a:p>
            <a:pPr marL="457063" indent="-457063">
              <a:defRPr/>
            </a:pPr>
            <a:endParaRPr lang="en-US" altLang="en-US" sz="2799" dirty="0"/>
          </a:p>
        </p:txBody>
      </p:sp>
      <p:pic>
        <p:nvPicPr>
          <p:cNvPr id="7172" name="Picture 5" descr="reincarn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2" y="737290"/>
            <a:ext cx="3200400" cy="368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02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787400"/>
          </a:xfrm>
        </p:spPr>
        <p:txBody>
          <a:bodyPr/>
          <a:lstStyle/>
          <a:p>
            <a:pPr algn="ctr"/>
            <a:r>
              <a:rPr lang="en-US" b="1" dirty="0" smtClean="0"/>
              <a:t>March 26, 2018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295400"/>
            <a:ext cx="9751060" cy="47752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On your desk</a:t>
            </a:r>
          </a:p>
          <a:p>
            <a:pPr marL="0" indent="0"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stamp sheet</a:t>
            </a:r>
          </a:p>
          <a:p>
            <a:pPr marL="0" indent="0"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outline</a:t>
            </a:r>
          </a:p>
          <a:p>
            <a:pPr marL="0" indent="0">
              <a:buNone/>
            </a:pPr>
            <a:r>
              <a:rPr lang="en-US" sz="2800" b="1" dirty="0" smtClean="0"/>
              <a:t>SS today – computers – work on final draft of Foreign Policy Paper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 smtClean="0"/>
              <a:t>LA today – Folklore lesson</a:t>
            </a:r>
          </a:p>
          <a:p>
            <a:pPr marL="0" indent="0"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	Begin film – </a:t>
            </a:r>
            <a:r>
              <a:rPr lang="en-US" sz="2800" b="1" i="1" dirty="0" smtClean="0"/>
              <a:t>Big Fish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403941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2" y="381000"/>
            <a:ext cx="5740374" cy="60198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Atman</a:t>
            </a:r>
            <a:r>
              <a:rPr lang="en-US" sz="2800" dirty="0" smtClean="0"/>
              <a:t> </a:t>
            </a:r>
            <a:r>
              <a:rPr lang="en-US" sz="2800" dirty="0"/>
              <a:t>– individual human soul, part of </a:t>
            </a:r>
            <a:r>
              <a:rPr lang="en-US" sz="2800" dirty="0" smtClean="0"/>
              <a:t>Brahma</a:t>
            </a:r>
            <a:endParaRPr lang="en-US" sz="2800" dirty="0"/>
          </a:p>
          <a:p>
            <a:pPr lvl="1"/>
            <a:r>
              <a:rPr lang="en-US" sz="2400" dirty="0"/>
              <a:t>Ultimate goal of humankind is to be one with </a:t>
            </a:r>
            <a:r>
              <a:rPr lang="en-US" sz="2400" dirty="0" smtClean="0"/>
              <a:t>Brahma, </a:t>
            </a:r>
            <a:r>
              <a:rPr lang="en-US" sz="2400" dirty="0"/>
              <a:t>“end our illusory perception of a separate existence”  </a:t>
            </a:r>
          </a:p>
          <a:p>
            <a:r>
              <a:rPr lang="en-US" sz="2800" b="1" dirty="0"/>
              <a:t>Moksha</a:t>
            </a:r>
            <a:r>
              <a:rPr lang="en-US" sz="2800" dirty="0"/>
              <a:t> – means liberation, the ultimate goal to be one with Brahman and break the cycle of rebirth/reincarnation  </a:t>
            </a:r>
            <a:r>
              <a:rPr lang="en-US" sz="2800" dirty="0" smtClean="0"/>
              <a:t>- </a:t>
            </a:r>
            <a:r>
              <a:rPr lang="en-US" sz="2600" b="1" dirty="0" smtClean="0"/>
              <a:t>Many </a:t>
            </a:r>
            <a:r>
              <a:rPr lang="en-US" sz="2600" b="1" dirty="0"/>
              <a:t>paths to moksha </a:t>
            </a:r>
            <a:endParaRPr lang="en-US" sz="2600" b="1" dirty="0" smtClean="0"/>
          </a:p>
          <a:p>
            <a:pPr lvl="1"/>
            <a:r>
              <a:rPr lang="en-US" sz="2600" b="1" dirty="0" smtClean="0"/>
              <a:t>Samsara – Sanskrit - “wandering” / “world” - </a:t>
            </a:r>
            <a:r>
              <a:rPr lang="en-US" sz="2600" b="1" dirty="0"/>
              <a:t>c</a:t>
            </a:r>
            <a:r>
              <a:rPr lang="en-US" sz="2600" b="1" dirty="0" smtClean="0"/>
              <a:t>yclic change – theory of rebirth – cycle of all life, matter, existence</a:t>
            </a:r>
            <a:endParaRPr lang="en-US" sz="2600" b="1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46812" y="914400"/>
            <a:ext cx="5332572" cy="36576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3200" b="1" u="sng" dirty="0"/>
              <a:t>Ahimsa</a:t>
            </a:r>
            <a:r>
              <a:rPr lang="en-US" altLang="en-US" sz="3200" dirty="0"/>
              <a:t>: moral principle of </a:t>
            </a:r>
            <a:r>
              <a:rPr lang="en-US" altLang="en-US" sz="3200" dirty="0" smtClean="0"/>
              <a:t>nonviolence to all living things</a:t>
            </a:r>
          </a:p>
          <a:p>
            <a:r>
              <a:rPr lang="en-US" sz="3200" dirty="0" smtClean="0"/>
              <a:t>all </a:t>
            </a:r>
            <a:r>
              <a:rPr lang="en-US" sz="3200" dirty="0"/>
              <a:t>people &amp; things are part of the Brahman </a:t>
            </a:r>
            <a:r>
              <a:rPr lang="en-US" sz="3200" dirty="0">
                <a:sym typeface="Wingdings" panose="05000000000000000000" pitchFamily="2" charset="2"/>
              </a:rPr>
              <a:t> deserve </a:t>
            </a:r>
            <a:r>
              <a:rPr lang="en-US" sz="3200" dirty="0" smtClean="0">
                <a:sym typeface="Wingdings" panose="05000000000000000000" pitchFamily="2" charset="2"/>
              </a:rPr>
              <a:t>respect</a:t>
            </a:r>
          </a:p>
          <a:p>
            <a:r>
              <a:rPr lang="en-US" sz="3200" dirty="0" smtClean="0"/>
              <a:t>a </a:t>
            </a:r>
            <a:r>
              <a:rPr lang="en-US" sz="3200" dirty="0"/>
              <a:t>key moral principle of Hinduism</a:t>
            </a:r>
          </a:p>
          <a:p>
            <a:endParaRPr lang="en-US" altLang="en-US" dirty="0"/>
          </a:p>
          <a:p>
            <a:endParaRPr lang="en-US" dirty="0"/>
          </a:p>
        </p:txBody>
      </p:sp>
      <p:pic>
        <p:nvPicPr>
          <p:cNvPr id="6" name="Picture 2" descr="https://upload.wikimedia.org/wikipedia/commons/thumb/b/b1/Ahimsa.svg/320px-Ahimsa.svg.pn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3948906"/>
            <a:ext cx="1950720" cy="253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31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603" y="990601"/>
            <a:ext cx="4342269" cy="1600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3999" dirty="0"/>
              <a:t>Karma = </a:t>
            </a:r>
            <a:r>
              <a:rPr lang="en-US" altLang="en-US" sz="3999" dirty="0" smtClean="0"/>
              <a:t>actions</a:t>
            </a:r>
            <a:br>
              <a:rPr lang="en-US" altLang="en-US" sz="3999" dirty="0" smtClean="0"/>
            </a:br>
            <a:r>
              <a:rPr lang="en-US" altLang="en-US" sz="3999" dirty="0"/>
              <a:t/>
            </a:r>
            <a:br>
              <a:rPr lang="en-US" altLang="en-US" sz="3999" dirty="0"/>
            </a:br>
            <a:r>
              <a:rPr lang="en-US" altLang="en-US" sz="3999" dirty="0"/>
              <a:t>Dharma = duties</a:t>
            </a:r>
          </a:p>
        </p:txBody>
      </p:sp>
      <p:pic>
        <p:nvPicPr>
          <p:cNvPr id="9219" name="Picture 5" descr="Karma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2" y="457199"/>
            <a:ext cx="6324600" cy="571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7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79412" y="250374"/>
            <a:ext cx="8227457" cy="78878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4800" dirty="0" smtClean="0">
                <a:solidFill>
                  <a:srgbClr val="C00000"/>
                </a:solidFill>
              </a:rPr>
              <a:t>Beliefs of Hinduism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1812" y="1039156"/>
            <a:ext cx="7239000" cy="597124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b="1" u="sng" dirty="0"/>
              <a:t>Karma</a:t>
            </a:r>
            <a:r>
              <a:rPr lang="en-US" altLang="en-US" sz="2800" dirty="0"/>
              <a:t>: all the actions of a person's life that affects his or her fate in the next </a:t>
            </a:r>
            <a:r>
              <a:rPr lang="en-US" altLang="en-US" sz="2800" dirty="0" smtClean="0"/>
              <a:t>life;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 smtClean="0"/>
              <a:t>People </a:t>
            </a:r>
            <a:r>
              <a:rPr lang="en-US" altLang="en-US" sz="2800" dirty="0"/>
              <a:t>who earn a good karma are reborn at a higher level of </a:t>
            </a:r>
            <a:r>
              <a:rPr lang="en-US" altLang="en-US" sz="2800" dirty="0" smtClean="0"/>
              <a:t>existence</a:t>
            </a:r>
            <a:endParaRPr lang="en-US" altLang="en-US" sz="2800" dirty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800" dirty="0" smtClean="0"/>
          </a:p>
          <a:p>
            <a:pPr lvl="1"/>
            <a:r>
              <a:rPr lang="en-US" sz="2800" dirty="0" smtClean="0"/>
              <a:t>Spiritual </a:t>
            </a:r>
            <a:r>
              <a:rPr lang="en-US" sz="2800" dirty="0"/>
              <a:t>principle of cause and effects </a:t>
            </a:r>
          </a:p>
          <a:p>
            <a:pPr lvl="1"/>
            <a:r>
              <a:rPr lang="en-US" sz="2800" dirty="0"/>
              <a:t>The actions of an individual in the present (cause) can influence their future/next life (effect</a:t>
            </a:r>
            <a:r>
              <a:rPr lang="en-US" sz="2800" dirty="0" smtClean="0"/>
              <a:t>)</a:t>
            </a:r>
            <a:endParaRPr lang="en-US" alt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1812" y="607694"/>
            <a:ext cx="3333944" cy="327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1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9374" y="431800"/>
            <a:ext cx="9751060" cy="863600"/>
          </a:xfrm>
        </p:spPr>
        <p:txBody>
          <a:bodyPr>
            <a:noAutofit/>
          </a:bodyPr>
          <a:lstStyle/>
          <a:p>
            <a:r>
              <a:rPr lang="en-US" altLang="en-US" sz="5400" u="sng" dirty="0" smtClean="0">
                <a:solidFill>
                  <a:srgbClr val="A50021"/>
                </a:solidFill>
              </a:rPr>
              <a:t>Introduction</a:t>
            </a:r>
            <a:endParaRPr lang="en-US" altLang="en-US" sz="5400" u="sng" dirty="0">
              <a:solidFill>
                <a:srgbClr val="A5002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374" y="1905000"/>
            <a:ext cx="7530038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Hinduism is the third largest religion in the world, with approximately 900 million adherents</a:t>
            </a:r>
          </a:p>
          <a:p>
            <a:pPr lvl="1">
              <a:lnSpc>
                <a:spcPct val="90000"/>
              </a:lnSpc>
            </a:pPr>
            <a:endParaRPr lang="en-US" altLang="en-US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dirty="0"/>
              <a:t>It is also the oldest known religion in the world today</a:t>
            </a:r>
          </a:p>
          <a:p>
            <a:pPr lvl="1">
              <a:lnSpc>
                <a:spcPct val="90000"/>
              </a:lnSpc>
            </a:pPr>
            <a:endParaRPr lang="en-US" altLang="en-US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dirty="0"/>
              <a:t>The origins cannot be ascribed to any single founder or a specific time or a single place</a:t>
            </a:r>
          </a:p>
          <a:p>
            <a:pPr lvl="1">
              <a:lnSpc>
                <a:spcPct val="90000"/>
              </a:lnSpc>
            </a:pPr>
            <a:endParaRPr lang="en-US" altLang="en-US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  <p:pic>
        <p:nvPicPr>
          <p:cNvPr id="3077" name="Picture 5" descr="hom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456" y="431801"/>
            <a:ext cx="1206731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7012" y="2354424"/>
            <a:ext cx="4038600" cy="414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0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8012" y="609600"/>
            <a:ext cx="7086600" cy="552132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en-US" b="1" u="sng" dirty="0"/>
              <a:t>Dharma</a:t>
            </a:r>
            <a:r>
              <a:rPr lang="en-US" altLang="en-US" dirty="0"/>
              <a:t>: the religious and moral duties of an individual; </a:t>
            </a:r>
            <a:endParaRPr lang="en-US" altLang="en-US" dirty="0" smtClean="0"/>
          </a:p>
          <a:p>
            <a:pPr>
              <a:lnSpc>
                <a:spcPct val="80000"/>
              </a:lnSpc>
              <a:defRPr/>
            </a:pPr>
            <a:r>
              <a:rPr lang="en-US" altLang="en-US" dirty="0" smtClean="0"/>
              <a:t>by </a:t>
            </a:r>
            <a:r>
              <a:rPr lang="en-US" altLang="en-US" dirty="0"/>
              <a:t>obeying one's dharma, a person acquires merit for the next </a:t>
            </a:r>
            <a:r>
              <a:rPr lang="en-US" altLang="en-US" dirty="0" smtClean="0"/>
              <a:t>life</a:t>
            </a:r>
          </a:p>
          <a:p>
            <a:r>
              <a:rPr lang="en-US" sz="2800" b="1" dirty="0"/>
              <a:t>Dharma </a:t>
            </a:r>
            <a:r>
              <a:rPr lang="en-US" sz="2800" dirty="0" smtClean="0"/>
              <a:t>–</a:t>
            </a:r>
          </a:p>
          <a:p>
            <a:pPr lvl="1"/>
            <a:r>
              <a:rPr lang="en-US" sz="2600" dirty="0" smtClean="0"/>
              <a:t>Ties </a:t>
            </a:r>
            <a:r>
              <a:rPr lang="en-US" sz="2600" dirty="0"/>
              <a:t>in to the </a:t>
            </a:r>
            <a:r>
              <a:rPr lang="en-US" sz="2600" b="1" dirty="0"/>
              <a:t>caste system  </a:t>
            </a:r>
            <a:r>
              <a:rPr lang="en-US" sz="2600" dirty="0"/>
              <a:t>- concept of social order </a:t>
            </a:r>
          </a:p>
          <a:p>
            <a:pPr lvl="2"/>
            <a:r>
              <a:rPr lang="en-US" sz="2400" dirty="0"/>
              <a:t>Social class assignment from birth </a:t>
            </a:r>
          </a:p>
          <a:p>
            <a:pPr lvl="2"/>
            <a:r>
              <a:rPr lang="en-US" sz="2400" dirty="0"/>
              <a:t>Every class has a </a:t>
            </a:r>
            <a:r>
              <a:rPr lang="en-US" sz="2400" dirty="0" smtClean="0"/>
              <a:t>duty</a:t>
            </a:r>
          </a:p>
          <a:p>
            <a:pPr lvl="2"/>
            <a:endParaRPr lang="en-US" sz="2400" dirty="0"/>
          </a:p>
          <a:p>
            <a:pPr lvl="2"/>
            <a:endParaRPr lang="en-US" sz="2400" dirty="0" smtClean="0"/>
          </a:p>
          <a:p>
            <a:pPr lvl="2"/>
            <a:r>
              <a:rPr lang="en-US" sz="2400" b="1" dirty="0" smtClean="0"/>
              <a:t>More later when we do our India unit </a:t>
            </a:r>
            <a:endParaRPr lang="en-US" sz="2400" b="1" dirty="0"/>
          </a:p>
          <a:p>
            <a:pPr>
              <a:lnSpc>
                <a:spcPct val="80000"/>
              </a:lnSpc>
              <a:defRPr/>
            </a:pPr>
            <a:endParaRPr lang="en-US" altLang="en-US" dirty="0"/>
          </a:p>
          <a:p>
            <a:endParaRPr lang="en-US" dirty="0"/>
          </a:p>
        </p:txBody>
      </p:sp>
      <p:pic>
        <p:nvPicPr>
          <p:cNvPr id="6" name="Picture 2" descr="Caste graphic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2" y="457200"/>
            <a:ext cx="434339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79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441" y="249366"/>
            <a:ext cx="10969943" cy="135083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4000" dirty="0">
                <a:solidFill>
                  <a:srgbClr val="C00000"/>
                </a:solidFill>
              </a:rPr>
              <a:t>How does the caste system influence Hindu beliefs?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440" y="1600202"/>
            <a:ext cx="6094571" cy="4530725"/>
          </a:xfrm>
        </p:spPr>
        <p:txBody>
          <a:bodyPr>
            <a:normAutofit/>
          </a:bodyPr>
          <a:lstStyle/>
          <a:p>
            <a:pPr marL="609417" indent="-609417">
              <a:defRPr/>
            </a:pPr>
            <a:r>
              <a:rPr lang="en-US" altLang="en-US" sz="2799" b="1" u="sng" dirty="0"/>
              <a:t>Caste System</a:t>
            </a:r>
            <a:r>
              <a:rPr lang="en-US" altLang="en-US" sz="2799" b="1" dirty="0"/>
              <a:t> = social classes into which you are born and cannot </a:t>
            </a:r>
            <a:r>
              <a:rPr lang="en-US" altLang="en-US" sz="2799" b="1" dirty="0" smtClean="0"/>
              <a:t>change</a:t>
            </a:r>
            <a:endParaRPr lang="en-US" altLang="en-US" sz="2799" b="1" dirty="0"/>
          </a:p>
          <a:p>
            <a:pPr marL="990303" lvl="1" indent="-533240">
              <a:defRPr/>
            </a:pPr>
            <a:r>
              <a:rPr lang="en-US" altLang="en-US" sz="2799" b="1" dirty="0"/>
              <a:t>after death, Hindus hope to be reincarnated into a higher </a:t>
            </a:r>
            <a:r>
              <a:rPr lang="en-US" altLang="en-US" sz="2799" b="1" dirty="0" smtClean="0"/>
              <a:t>caste</a:t>
            </a:r>
            <a:endParaRPr lang="en-US" altLang="en-US" sz="2799" b="1" dirty="0"/>
          </a:p>
          <a:p>
            <a:pPr marL="990303" lvl="1" indent="-533240">
              <a:defRPr/>
            </a:pPr>
            <a:r>
              <a:rPr lang="en-US" altLang="en-US" sz="2799" b="1" dirty="0"/>
              <a:t>each caste has its own </a:t>
            </a:r>
            <a:r>
              <a:rPr lang="en-US" altLang="en-US" sz="2799" b="1" dirty="0" smtClean="0"/>
              <a:t>dharma</a:t>
            </a:r>
          </a:p>
          <a:p>
            <a:pPr marL="990303" lvl="1" indent="-533240">
              <a:defRPr/>
            </a:pPr>
            <a:endParaRPr lang="en-US" altLang="en-US" sz="2799" b="1" dirty="0"/>
          </a:p>
          <a:p>
            <a:pPr marL="990303" lvl="1" indent="-533240">
              <a:defRPr/>
            </a:pPr>
            <a:r>
              <a:rPr lang="en-US" altLang="en-US" sz="2799" b="1" dirty="0" smtClean="0"/>
              <a:t>More later in our India unit</a:t>
            </a:r>
            <a:endParaRPr lang="en-US" altLang="en-US" sz="2799" b="1" dirty="0"/>
          </a:p>
        </p:txBody>
      </p:sp>
      <p:pic>
        <p:nvPicPr>
          <p:cNvPr id="11268" name="Picture 5" descr="00042985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0212" y="914401"/>
            <a:ext cx="5029200" cy="52165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98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412" y="1041717"/>
            <a:ext cx="9751060" cy="11684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altLang="en-US" sz="3999" dirty="0"/>
              <a:t>	If you obey your dharma and have good karma you will be reincarnated to achieve </a:t>
            </a:r>
            <a:r>
              <a:rPr lang="en-US" altLang="en-US" sz="3999" b="1" u="sng" dirty="0"/>
              <a:t>M</a:t>
            </a:r>
            <a:r>
              <a:rPr lang="en-US" altLang="en-US" sz="3999" b="1" u="sng" dirty="0" smtClean="0"/>
              <a:t>oksha</a:t>
            </a:r>
            <a:r>
              <a:rPr lang="en-US" altLang="en-US" sz="3999" b="1" u="sng" dirty="0"/>
              <a:t>.</a:t>
            </a:r>
          </a:p>
        </p:txBody>
      </p:sp>
      <p:pic>
        <p:nvPicPr>
          <p:cNvPr id="10243" name="Picture 5" descr="100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543" y="2276775"/>
            <a:ext cx="4142296" cy="414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7" descr="moksh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0685" y="2210117"/>
            <a:ext cx="3418585" cy="42089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88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 in Groups  -  Create a graphic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sz="3600" dirty="0" smtClean="0"/>
              <a:t>Birth</a:t>
            </a:r>
          </a:p>
          <a:p>
            <a:pPr algn="ctr"/>
            <a:r>
              <a:rPr lang="en-US" sz="3600" dirty="0" smtClean="0"/>
              <a:t>Samsara</a:t>
            </a:r>
          </a:p>
          <a:p>
            <a:pPr algn="ctr"/>
            <a:r>
              <a:rPr lang="en-US" sz="3600" dirty="0" smtClean="0"/>
              <a:t>Death</a:t>
            </a:r>
          </a:p>
          <a:p>
            <a:pPr algn="ctr"/>
            <a:r>
              <a:rPr lang="en-US" sz="3600" dirty="0" smtClean="0"/>
              <a:t>Samsara</a:t>
            </a:r>
          </a:p>
          <a:p>
            <a:pPr algn="ctr"/>
            <a:r>
              <a:rPr lang="en-US" sz="3600" dirty="0" smtClean="0"/>
              <a:t>Death</a:t>
            </a:r>
          </a:p>
          <a:p>
            <a:pPr algn="ctr"/>
            <a:r>
              <a:rPr lang="en-US" sz="3600" dirty="0" smtClean="0"/>
              <a:t>Moksha</a:t>
            </a:r>
          </a:p>
          <a:p>
            <a:pPr algn="ctr"/>
            <a:r>
              <a:rPr lang="en-US" sz="3600" dirty="0" smtClean="0"/>
              <a:t>Brahman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819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5412" y="1066800"/>
            <a:ext cx="7620000" cy="45132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1212" y="1752600"/>
            <a:ext cx="1865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samsara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08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10514172" cy="884240"/>
          </a:xfrm>
        </p:spPr>
        <p:txBody>
          <a:bodyPr>
            <a:noAutofit/>
          </a:bodyPr>
          <a:lstStyle/>
          <a:p>
            <a:r>
              <a:rPr lang="en-US" sz="5400" dirty="0" smtClean="0"/>
              <a:t>Use your text for Hinduism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441" y="1828800"/>
            <a:ext cx="5383398" cy="430212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You have the page numbers listed</a:t>
            </a:r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475253" y="1828800"/>
            <a:ext cx="5713572" cy="343694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Scan your text</a:t>
            </a:r>
          </a:p>
          <a:p>
            <a:r>
              <a:rPr lang="en-US" sz="4400" dirty="0" smtClean="0"/>
              <a:t>Scan your notes</a:t>
            </a:r>
          </a:p>
          <a:p>
            <a:r>
              <a:rPr lang="en-US" sz="4400" dirty="0" smtClean="0"/>
              <a:t>Add a few more details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8146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458" y="215145"/>
            <a:ext cx="9507284" cy="1087853"/>
          </a:xfrm>
        </p:spPr>
        <p:txBody>
          <a:bodyPr>
            <a:normAutofit/>
          </a:bodyPr>
          <a:lstStyle/>
          <a:p>
            <a:r>
              <a:rPr lang="en-US" sz="5398" b="1" dirty="0"/>
              <a:t>Jainism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458" y="1706254"/>
            <a:ext cx="9226506" cy="4777584"/>
          </a:xfrm>
        </p:spPr>
        <p:txBody>
          <a:bodyPr>
            <a:normAutofit/>
          </a:bodyPr>
          <a:lstStyle/>
          <a:p>
            <a:r>
              <a:rPr lang="en-US" sz="2799" b="1" dirty="0"/>
              <a:t>Develops from Hinduism </a:t>
            </a:r>
          </a:p>
          <a:p>
            <a:r>
              <a:rPr lang="en-US" sz="2799" dirty="0"/>
              <a:t>~500 BCE</a:t>
            </a:r>
          </a:p>
          <a:p>
            <a:r>
              <a:rPr lang="en-US" sz="2799" dirty="0"/>
              <a:t>No single founder </a:t>
            </a:r>
          </a:p>
          <a:p>
            <a:r>
              <a:rPr lang="en-US" sz="2799" dirty="0"/>
              <a:t>Rejects the authority of the Vedas and Brahmanism </a:t>
            </a:r>
          </a:p>
          <a:p>
            <a:pPr lvl="1"/>
            <a:r>
              <a:rPr lang="en-US" sz="2399" dirty="0"/>
              <a:t>Doesn’t believe that Brahmin </a:t>
            </a:r>
            <a:r>
              <a:rPr lang="en-US" sz="2399" dirty="0" smtClean="0"/>
              <a:t>priests </a:t>
            </a:r>
            <a:r>
              <a:rPr lang="en-US" sz="2399" dirty="0"/>
              <a:t>alone could preform certain sacred rites</a:t>
            </a:r>
          </a:p>
          <a:p>
            <a:r>
              <a:rPr lang="en-US" sz="2799" dirty="0"/>
              <a:t>Dismisses the caste system </a:t>
            </a:r>
          </a:p>
          <a:p>
            <a:r>
              <a:rPr lang="en-US" sz="2799" dirty="0"/>
              <a:t>Teaching emphasize meditation, self-denial, nonviolence  </a:t>
            </a:r>
          </a:p>
        </p:txBody>
      </p:sp>
      <p:pic>
        <p:nvPicPr>
          <p:cNvPr id="1026" name="Picture 2" descr="Image result for jain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262" y="3085361"/>
            <a:ext cx="2184738" cy="367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100" y="117534"/>
            <a:ext cx="2456129" cy="3054887"/>
          </a:xfrm>
          <a:prstGeom prst="rect">
            <a:avLst/>
          </a:prstGeom>
        </p:spPr>
      </p:pic>
      <p:pic>
        <p:nvPicPr>
          <p:cNvPr id="1032" name="Picture 8" descr="Image result for Agamas tex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91" y="101929"/>
            <a:ext cx="3900132" cy="292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05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042" y="165320"/>
            <a:ext cx="9336640" cy="1087853"/>
          </a:xfrm>
        </p:spPr>
        <p:txBody>
          <a:bodyPr>
            <a:normAutofit/>
          </a:bodyPr>
          <a:lstStyle/>
          <a:p>
            <a:r>
              <a:rPr lang="en-US" sz="4799" b="1" dirty="0"/>
              <a:t>Jainism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399" y="1423111"/>
            <a:ext cx="6977549" cy="4998681"/>
          </a:xfrm>
        </p:spPr>
        <p:txBody>
          <a:bodyPr>
            <a:noAutofit/>
          </a:bodyPr>
          <a:lstStyle/>
          <a:p>
            <a:r>
              <a:rPr lang="en-US" sz="3199" b="1" dirty="0"/>
              <a:t>Doesn’t believe in a God or gods </a:t>
            </a:r>
          </a:p>
          <a:p>
            <a:pPr lvl="1"/>
            <a:r>
              <a:rPr lang="en-US" sz="2799" dirty="0"/>
              <a:t>Believes in divine (perfect) beings who are worthy of devotion </a:t>
            </a:r>
          </a:p>
          <a:p>
            <a:r>
              <a:rPr lang="en-US" sz="3199" b="1" dirty="0"/>
              <a:t>Rejects the idea of a creator God</a:t>
            </a:r>
          </a:p>
          <a:p>
            <a:pPr lvl="1"/>
            <a:r>
              <a:rPr lang="en-US" sz="2799" dirty="0"/>
              <a:t>Universe &amp; everything in it has always existed </a:t>
            </a:r>
          </a:p>
          <a:p>
            <a:pPr lvl="1"/>
            <a:r>
              <a:rPr lang="en-US" sz="2799" dirty="0"/>
              <a:t>Soul of each living being is unique, uncreated, existed since the beginning of time </a:t>
            </a:r>
          </a:p>
        </p:txBody>
      </p:sp>
      <p:pic>
        <p:nvPicPr>
          <p:cNvPr id="1026" name="Picture 2" descr="Image result for jain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262" y="3085361"/>
            <a:ext cx="2184738" cy="367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948" y="3260358"/>
            <a:ext cx="2456129" cy="3054887"/>
          </a:xfrm>
          <a:prstGeom prst="rect">
            <a:avLst/>
          </a:prstGeom>
        </p:spPr>
      </p:pic>
      <p:pic>
        <p:nvPicPr>
          <p:cNvPr id="1032" name="Picture 8" descr="Image result for Agamas tex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639" y="165320"/>
            <a:ext cx="3900132" cy="292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85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909" y="-118777"/>
            <a:ext cx="9507284" cy="1087853"/>
          </a:xfrm>
        </p:spPr>
        <p:txBody>
          <a:bodyPr>
            <a:normAutofit/>
          </a:bodyPr>
          <a:lstStyle/>
          <a:p>
            <a:r>
              <a:rPr lang="en-US" sz="4799" b="1" dirty="0"/>
              <a:t>Jainism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399" y="1217661"/>
            <a:ext cx="6880039" cy="5202017"/>
          </a:xfrm>
        </p:spPr>
        <p:txBody>
          <a:bodyPr>
            <a:noAutofit/>
          </a:bodyPr>
          <a:lstStyle/>
          <a:p>
            <a:r>
              <a:rPr lang="en-US" sz="3199" b="1" dirty="0"/>
              <a:t>Tirthankara </a:t>
            </a:r>
            <a:r>
              <a:rPr lang="en-US" sz="3199" dirty="0"/>
              <a:t>– “ford-maker” </a:t>
            </a:r>
          </a:p>
          <a:p>
            <a:pPr lvl="1"/>
            <a:r>
              <a:rPr lang="en-US" sz="2799" b="1" dirty="0"/>
              <a:t>spiritual teacher - </a:t>
            </a:r>
            <a:r>
              <a:rPr lang="en-US" sz="2799" dirty="0"/>
              <a:t>person who are able to cross the sea of endless births and deaths </a:t>
            </a:r>
          </a:p>
          <a:p>
            <a:pPr lvl="1"/>
            <a:r>
              <a:rPr lang="en-US" sz="2799" b="1" dirty="0" err="1"/>
              <a:t>Mahavira</a:t>
            </a:r>
            <a:r>
              <a:rPr lang="en-US" sz="2799" b="1" dirty="0"/>
              <a:t> </a:t>
            </a:r>
            <a:r>
              <a:rPr lang="en-US" sz="2799" dirty="0"/>
              <a:t>most notable </a:t>
            </a:r>
            <a:r>
              <a:rPr lang="en-US" sz="2799" dirty="0" err="1"/>
              <a:t>tirthankara</a:t>
            </a:r>
            <a:endParaRPr lang="en-US" sz="2799" dirty="0"/>
          </a:p>
          <a:p>
            <a:pPr lvl="2"/>
            <a:r>
              <a:rPr lang="en-US" sz="2799" b="1" i="1" dirty="0"/>
              <a:t>wrongfully called, “founder of Jainism”</a:t>
            </a:r>
          </a:p>
          <a:p>
            <a:pPr lvl="2"/>
            <a:r>
              <a:rPr lang="en-US" sz="2799" dirty="0"/>
              <a:t>Teachings gave Jainism it’s present day form </a:t>
            </a:r>
          </a:p>
          <a:p>
            <a:pPr lvl="2"/>
            <a:r>
              <a:rPr lang="en-US" sz="2799" dirty="0"/>
              <a:t>Prince, from the warrior caste </a:t>
            </a:r>
            <a:r>
              <a:rPr lang="en-US" sz="2799" dirty="0">
                <a:sym typeface="Wingdings" panose="05000000000000000000" pitchFamily="2" charset="2"/>
              </a:rPr>
              <a:t> left that life to fast &amp; meditate   attains liberation (moksha) </a:t>
            </a:r>
            <a:endParaRPr lang="en-US" sz="2799" dirty="0"/>
          </a:p>
        </p:txBody>
      </p:sp>
      <p:pic>
        <p:nvPicPr>
          <p:cNvPr id="1026" name="Picture 2" descr="Image result for jain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358" y="3179465"/>
            <a:ext cx="2184738" cy="367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5588" y="3364791"/>
            <a:ext cx="2456129" cy="3054887"/>
          </a:xfrm>
          <a:prstGeom prst="rect">
            <a:avLst/>
          </a:prstGeom>
        </p:spPr>
      </p:pic>
      <p:pic>
        <p:nvPicPr>
          <p:cNvPr id="1032" name="Picture 8" descr="Image result for Agamas tex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91" y="101929"/>
            <a:ext cx="3900132" cy="292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37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612" y="457201"/>
            <a:ext cx="3741537" cy="220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43055" y="-457711"/>
            <a:ext cx="9507284" cy="1524511"/>
          </a:xfrm>
        </p:spPr>
        <p:txBody>
          <a:bodyPr>
            <a:normAutofit/>
          </a:bodyPr>
          <a:lstStyle/>
          <a:p>
            <a:pPr algn="ctr"/>
            <a:r>
              <a:rPr lang="en-US" sz="3999" b="1" dirty="0"/>
              <a:t>Jainism – concepts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560" y="1066800"/>
            <a:ext cx="7567987" cy="5479492"/>
          </a:xfrm>
        </p:spPr>
        <p:txBody>
          <a:bodyPr>
            <a:normAutofit/>
          </a:bodyPr>
          <a:lstStyle/>
          <a:p>
            <a:r>
              <a:rPr lang="en-US" sz="2799" b="1" dirty="0"/>
              <a:t>Brahman</a:t>
            </a:r>
            <a:r>
              <a:rPr lang="en-US" sz="2799" dirty="0"/>
              <a:t> – doesn’t really have this concept because the Universe is eternal </a:t>
            </a:r>
          </a:p>
          <a:p>
            <a:r>
              <a:rPr lang="en-US" sz="2799" b="1" dirty="0"/>
              <a:t>Atman</a:t>
            </a:r>
            <a:r>
              <a:rPr lang="en-US" sz="2799" dirty="0"/>
              <a:t> – “</a:t>
            </a:r>
            <a:r>
              <a:rPr lang="en-US" sz="2799" b="1" dirty="0" err="1"/>
              <a:t>jiva</a:t>
            </a:r>
            <a:r>
              <a:rPr lang="en-US" sz="2799" dirty="0"/>
              <a:t>” – the human soul </a:t>
            </a:r>
          </a:p>
          <a:p>
            <a:pPr lvl="1"/>
            <a:r>
              <a:rPr lang="en-US" sz="2599" dirty="0"/>
              <a:t>conscious, living being, existed forever</a:t>
            </a:r>
          </a:p>
          <a:p>
            <a:pPr lvl="1"/>
            <a:r>
              <a:rPr lang="en-US" sz="2599" dirty="0"/>
              <a:t>Independent of other souls </a:t>
            </a:r>
          </a:p>
          <a:p>
            <a:pPr lvl="1"/>
            <a:r>
              <a:rPr lang="en-US" sz="2399" dirty="0"/>
              <a:t>Trapped in endless cycle of samsara </a:t>
            </a:r>
          </a:p>
          <a:p>
            <a:r>
              <a:rPr lang="en-US" sz="2799" b="1" dirty="0"/>
              <a:t>Moksha</a:t>
            </a:r>
            <a:r>
              <a:rPr lang="en-US" sz="2799" dirty="0"/>
              <a:t> – means liberation, the ultimate goal to break the cycle of samsara</a:t>
            </a:r>
          </a:p>
          <a:p>
            <a:pPr lvl="1"/>
            <a:r>
              <a:rPr lang="en-US" sz="2599" b="1" dirty="0"/>
              <a:t>One path to moksha </a:t>
            </a:r>
            <a:r>
              <a:rPr lang="en-US" sz="2599" dirty="0">
                <a:sym typeface="Wingdings" panose="05000000000000000000" pitchFamily="2" charset="2"/>
              </a:rPr>
              <a:t> living life rightfully by following the </a:t>
            </a:r>
            <a:r>
              <a:rPr lang="en-US" sz="2599" b="1" dirty="0">
                <a:sym typeface="Wingdings" panose="05000000000000000000" pitchFamily="2" charset="2"/>
              </a:rPr>
              <a:t>Three Jewels of Jainism </a:t>
            </a:r>
            <a:endParaRPr lang="en-US" sz="2599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0812" y="2667001"/>
            <a:ext cx="4267200" cy="259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4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world-top-ten-countries-with-largest-hindu-populations-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381000"/>
            <a:ext cx="9144000" cy="615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36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668" y="-392606"/>
            <a:ext cx="9507284" cy="1307006"/>
          </a:xfrm>
        </p:spPr>
        <p:txBody>
          <a:bodyPr>
            <a:normAutofit/>
          </a:bodyPr>
          <a:lstStyle/>
          <a:p>
            <a:pPr algn="ctr"/>
            <a:r>
              <a:rPr lang="en-US" sz="3999" b="1" dirty="0"/>
              <a:t>Jainism – concepts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004" y="857437"/>
            <a:ext cx="7229256" cy="2357767"/>
          </a:xfrm>
        </p:spPr>
        <p:txBody>
          <a:bodyPr>
            <a:noAutofit/>
          </a:bodyPr>
          <a:lstStyle/>
          <a:p>
            <a:r>
              <a:rPr lang="en-US" sz="2799" b="1" dirty="0"/>
              <a:t>Samsara </a:t>
            </a:r>
            <a:r>
              <a:rPr lang="en-US" sz="2799" dirty="0"/>
              <a:t>– rebirth/reincarnation</a:t>
            </a:r>
          </a:p>
          <a:p>
            <a:pPr lvl="1"/>
            <a:r>
              <a:rPr lang="en-US" sz="2799" dirty="0"/>
              <a:t>Human existence is mundane and full of misery </a:t>
            </a:r>
          </a:p>
          <a:p>
            <a:pPr lvl="1"/>
            <a:r>
              <a:rPr lang="en-US" sz="2799" dirty="0"/>
              <a:t>Goal is to liberated of never ending cycle of samsara to moksha </a:t>
            </a:r>
          </a:p>
          <a:p>
            <a:pPr marL="45706" indent="0">
              <a:buNone/>
            </a:pPr>
            <a:endParaRPr lang="en-US" sz="2799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2494" y="3775890"/>
            <a:ext cx="7119557" cy="2786720"/>
          </a:xfrm>
          <a:prstGeom prst="rect">
            <a:avLst/>
          </a:prstGeom>
        </p:spPr>
        <p:txBody>
          <a:bodyPr vert="horz" lIns="91416" tIns="45708" rIns="91416" bIns="45708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99" b="1" dirty="0"/>
              <a:t>Karma </a:t>
            </a:r>
            <a:r>
              <a:rPr lang="en-US" sz="2799" dirty="0"/>
              <a:t>– physical substance that exist everywhere in the universe</a:t>
            </a:r>
          </a:p>
          <a:p>
            <a:pPr lvl="1"/>
            <a:r>
              <a:rPr lang="en-US" sz="2599" dirty="0"/>
              <a:t>Karma particles are attracted to the soul because of the actions of the soul</a:t>
            </a:r>
          </a:p>
          <a:p>
            <a:pPr lvl="1"/>
            <a:r>
              <a:rPr lang="en-US" sz="2599" dirty="0"/>
              <a:t>Karma is the pollution that taints the soul</a:t>
            </a:r>
          </a:p>
        </p:txBody>
      </p:sp>
      <p:pic>
        <p:nvPicPr>
          <p:cNvPr id="2050" name="Picture 2" descr="Image result for jainism kar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200" y="3604263"/>
            <a:ext cx="4173297" cy="312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jainism rebir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406" y="730869"/>
            <a:ext cx="3312446" cy="248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10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668" y="-392606"/>
            <a:ext cx="9507284" cy="1522862"/>
          </a:xfrm>
        </p:spPr>
        <p:txBody>
          <a:bodyPr>
            <a:normAutofit/>
          </a:bodyPr>
          <a:lstStyle/>
          <a:p>
            <a:pPr algn="ctr"/>
            <a:r>
              <a:rPr lang="en-US" sz="3999" b="1" dirty="0"/>
              <a:t>Jainism – concepts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631" y="1130256"/>
            <a:ext cx="6817068" cy="5506758"/>
          </a:xfrm>
        </p:spPr>
        <p:txBody>
          <a:bodyPr>
            <a:noAutofit/>
          </a:bodyPr>
          <a:lstStyle/>
          <a:p>
            <a:r>
              <a:rPr lang="en-US" sz="3599" b="1" dirty="0"/>
              <a:t>Ahimsa</a:t>
            </a:r>
            <a:r>
              <a:rPr lang="en-US" sz="3599" dirty="0"/>
              <a:t> – the principle of non-violence to all living things</a:t>
            </a:r>
          </a:p>
          <a:p>
            <a:pPr lvl="1"/>
            <a:r>
              <a:rPr lang="en-US" sz="3199" dirty="0"/>
              <a:t>a key moral principle of Hinduism</a:t>
            </a:r>
          </a:p>
          <a:p>
            <a:pPr lvl="1"/>
            <a:r>
              <a:rPr lang="en-US" sz="3199" dirty="0"/>
              <a:t>all people &amp; things are part of the Brahman </a:t>
            </a:r>
            <a:r>
              <a:rPr lang="en-US" sz="3199" dirty="0">
                <a:sym typeface="Wingdings" panose="05000000000000000000" pitchFamily="2" charset="2"/>
              </a:rPr>
              <a:t> deserve respect </a:t>
            </a:r>
            <a:endParaRPr lang="en-US" sz="3199" dirty="0"/>
          </a:p>
        </p:txBody>
      </p:sp>
      <p:pic>
        <p:nvPicPr>
          <p:cNvPr id="4098" name="Picture 2" descr="https://upload.wikimedia.org/wikipedia/commons/thumb/b/b1/Ahimsa.svg/320px-Ahims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649" y="1130256"/>
            <a:ext cx="2558912" cy="439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8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Consult your text book . . . Jainism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7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2" y="685800"/>
            <a:ext cx="10744200" cy="8649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4400" b="1" dirty="0" smtClean="0">
                <a:solidFill>
                  <a:srgbClr val="C00000"/>
                </a:solidFill>
              </a:rPr>
              <a:t>Buddhism</a:t>
            </a:r>
            <a:r>
              <a:rPr lang="en-US" altLang="en-US" sz="4400" dirty="0">
                <a:solidFill>
                  <a:srgbClr val="C00000"/>
                </a:solidFill>
              </a:rPr>
              <a:t> – </a:t>
            </a:r>
            <a:br>
              <a:rPr lang="en-US" altLang="en-US" sz="4400" dirty="0">
                <a:solidFill>
                  <a:srgbClr val="C00000"/>
                </a:solidFill>
              </a:rPr>
            </a:br>
            <a:r>
              <a:rPr lang="en-US" altLang="en-US" sz="4400" dirty="0">
                <a:solidFill>
                  <a:srgbClr val="C00000"/>
                </a:solidFill>
              </a:rPr>
              <a:t>Background Information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96202" y="1743143"/>
            <a:ext cx="5713512" cy="525643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799" b="1" dirty="0"/>
              <a:t>Buddhism started in </a:t>
            </a:r>
            <a:r>
              <a:rPr lang="en-US" altLang="en-US" sz="2799" b="1" u="sng" dirty="0"/>
              <a:t>India</a:t>
            </a:r>
            <a:r>
              <a:rPr lang="en-US" altLang="en-US" sz="2799" b="1" dirty="0"/>
              <a:t> by the “Buddha,” or </a:t>
            </a:r>
            <a:r>
              <a:rPr lang="en-US" altLang="en-US" sz="2799" b="1" dirty="0" smtClean="0"/>
              <a:t>Siddhartha </a:t>
            </a:r>
            <a:r>
              <a:rPr lang="en-US" altLang="en-US" sz="2799" b="1" dirty="0"/>
              <a:t>Gautama</a:t>
            </a:r>
          </a:p>
          <a:p>
            <a:pPr eaLnBrk="1" hangingPunct="1">
              <a:defRPr/>
            </a:pPr>
            <a:endParaRPr lang="en-US" altLang="en-US" sz="2799" b="1" dirty="0"/>
          </a:p>
          <a:p>
            <a:pPr eaLnBrk="1" hangingPunct="1">
              <a:defRPr/>
            </a:pPr>
            <a:r>
              <a:rPr lang="en-US" altLang="en-US" sz="2799" b="1" u="sng" dirty="0"/>
              <a:t>Founder</a:t>
            </a:r>
            <a:r>
              <a:rPr lang="en-US" altLang="en-US" sz="2799" b="1" dirty="0"/>
              <a:t>: </a:t>
            </a:r>
            <a:r>
              <a:rPr lang="en-US" altLang="en-US" sz="2799" b="1" dirty="0" smtClean="0"/>
              <a:t>Siddhartha </a:t>
            </a:r>
            <a:r>
              <a:rPr lang="en-US" altLang="en-US" sz="2799" b="1" dirty="0"/>
              <a:t>Gautama = an Indian prince who sought to eliminate suffering and devoted his life to achieving nirvana;</a:t>
            </a:r>
          </a:p>
        </p:txBody>
      </p:sp>
      <p:pic>
        <p:nvPicPr>
          <p:cNvPr id="13316" name="Picture 11" descr="Buddha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9476" y="2057757"/>
            <a:ext cx="2632977" cy="3791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77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000" dirty="0" smtClean="0">
                <a:solidFill>
                  <a:srgbClr val="C00000"/>
                </a:solidFill>
              </a:rPr>
              <a:t>Beliefs of Buddhism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marL="609417" indent="-609417">
              <a:defRPr/>
            </a:pPr>
            <a:r>
              <a:rPr lang="en-US" altLang="en-US" sz="3599" b="1" u="sng" dirty="0"/>
              <a:t>Karma</a:t>
            </a:r>
          </a:p>
          <a:p>
            <a:pPr marL="609417" indent="-609417">
              <a:defRPr/>
            </a:pPr>
            <a:r>
              <a:rPr lang="en-US" altLang="en-US" sz="3599" b="1" u="sng" dirty="0"/>
              <a:t>Reincarnation</a:t>
            </a:r>
            <a:endParaRPr lang="en-US" altLang="en-US" sz="3599" b="1" dirty="0"/>
          </a:p>
          <a:p>
            <a:pPr marL="609417" indent="-609417">
              <a:defRPr/>
            </a:pPr>
            <a:r>
              <a:rPr lang="en-US" altLang="en-US" sz="3599" b="1" dirty="0"/>
              <a:t>Buddhists believe in NO GODS; </a:t>
            </a:r>
          </a:p>
          <a:p>
            <a:pPr marL="990303" lvl="1" indent="-533240">
              <a:defRPr/>
            </a:pPr>
            <a:r>
              <a:rPr lang="en-US" altLang="en-US" sz="3599" b="1" dirty="0"/>
              <a:t>the Buddha was not normally viewed as a god;</a:t>
            </a:r>
          </a:p>
          <a:p>
            <a:pPr marL="990303" lvl="1" indent="-533240">
              <a:defRPr/>
            </a:pP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7639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800" dirty="0" smtClean="0">
                <a:solidFill>
                  <a:srgbClr val="C00000"/>
                </a:solidFill>
              </a:rPr>
              <a:t>Main Beliefs of Buddhism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522" y="1600678"/>
            <a:ext cx="4113728" cy="4529545"/>
          </a:xfrm>
        </p:spPr>
        <p:txBody>
          <a:bodyPr/>
          <a:lstStyle/>
          <a:p>
            <a:pPr marL="609417" indent="-609417">
              <a:lnSpc>
                <a:spcPct val="80000"/>
              </a:lnSpc>
              <a:defRPr/>
            </a:pPr>
            <a:r>
              <a:rPr lang="en-US" altLang="en-US" sz="2799" b="1" u="sng" dirty="0"/>
              <a:t>Eightfold Path / Middle Way</a:t>
            </a:r>
            <a:r>
              <a:rPr lang="en-US" altLang="en-US" sz="2799" b="1" dirty="0"/>
              <a:t> </a:t>
            </a:r>
          </a:p>
          <a:p>
            <a:pPr marL="609417" indent="-609417">
              <a:lnSpc>
                <a:spcPct val="80000"/>
              </a:lnSpc>
              <a:buNone/>
              <a:defRPr/>
            </a:pPr>
            <a:endParaRPr lang="en-US" altLang="en-US" sz="2799" b="1" dirty="0"/>
          </a:p>
          <a:p>
            <a:pPr marL="609417" indent="-609417">
              <a:lnSpc>
                <a:spcPct val="80000"/>
              </a:lnSpc>
              <a:buNone/>
              <a:defRPr/>
            </a:pPr>
            <a:r>
              <a:rPr lang="en-US" altLang="en-US" sz="2799" b="1" dirty="0"/>
              <a:t>	“the right way;” making the right decisions, actions, effort, etc.</a:t>
            </a:r>
            <a:r>
              <a:rPr lang="en-US" altLang="en-US" sz="2799" dirty="0"/>
              <a:t> </a:t>
            </a:r>
          </a:p>
        </p:txBody>
      </p:sp>
      <p:pic>
        <p:nvPicPr>
          <p:cNvPr id="15364" name="Picture 9" descr="EightfoldPath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0965" y="1418163"/>
            <a:ext cx="5561151" cy="4797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07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79412" y="69859"/>
            <a:ext cx="9231648" cy="103881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800" dirty="0" smtClean="0">
                <a:solidFill>
                  <a:srgbClr val="C00000"/>
                </a:solidFill>
              </a:rPr>
              <a:t>Main Beliefs of Buddhism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0683" y="1600678"/>
            <a:ext cx="5180251" cy="4529545"/>
          </a:xfrm>
        </p:spPr>
        <p:txBody>
          <a:bodyPr/>
          <a:lstStyle/>
          <a:p>
            <a:pPr marL="609417" indent="-609417">
              <a:lnSpc>
                <a:spcPct val="80000"/>
              </a:lnSpc>
              <a:defRPr/>
            </a:pPr>
            <a:r>
              <a:rPr lang="en-US" altLang="en-US" sz="2799" b="1" u="sng" dirty="0"/>
              <a:t>Four Noble Truths</a:t>
            </a:r>
            <a:r>
              <a:rPr lang="en-US" altLang="en-US" sz="2799" b="1" dirty="0"/>
              <a:t> = </a:t>
            </a:r>
          </a:p>
          <a:p>
            <a:pPr marL="609417" indent="-609417">
              <a:lnSpc>
                <a:spcPct val="80000"/>
              </a:lnSpc>
              <a:defRPr/>
            </a:pPr>
            <a:r>
              <a:rPr lang="en-US" altLang="en-US" sz="2799" b="1" dirty="0"/>
              <a:t>Life is full of suffering</a:t>
            </a:r>
          </a:p>
          <a:p>
            <a:pPr marL="609417" indent="-609417">
              <a:lnSpc>
                <a:spcPct val="80000"/>
              </a:lnSpc>
              <a:defRPr/>
            </a:pPr>
            <a:r>
              <a:rPr lang="en-US" altLang="en-US" sz="2799" b="1" dirty="0"/>
              <a:t>Suffering is caused by desire</a:t>
            </a:r>
          </a:p>
          <a:p>
            <a:pPr marL="609417" indent="-609417">
              <a:lnSpc>
                <a:spcPct val="80000"/>
              </a:lnSpc>
              <a:defRPr/>
            </a:pPr>
            <a:r>
              <a:rPr lang="en-US" altLang="en-US" sz="2799" b="1" dirty="0"/>
              <a:t>Eliminate suffering by eliminating desire</a:t>
            </a:r>
          </a:p>
          <a:p>
            <a:pPr marL="609417" indent="-609417">
              <a:lnSpc>
                <a:spcPct val="80000"/>
              </a:lnSpc>
              <a:defRPr/>
            </a:pPr>
            <a:r>
              <a:rPr lang="en-US" altLang="en-US" sz="2799" b="1" dirty="0"/>
              <a:t>Eliminate desire by following the Eightfold Path / Middle Way</a:t>
            </a:r>
          </a:p>
        </p:txBody>
      </p:sp>
      <p:pic>
        <p:nvPicPr>
          <p:cNvPr id="16388" name="Picture 5" descr="imag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934" y="1372136"/>
            <a:ext cx="3224960" cy="449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34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79412" y="72067"/>
            <a:ext cx="10969943" cy="11398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800" dirty="0" smtClean="0">
                <a:solidFill>
                  <a:srgbClr val="C00000"/>
                </a:solidFill>
              </a:rPr>
              <a:t>Main Beliefs of Buddhism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3602" y="1295956"/>
            <a:ext cx="5637332" cy="5561151"/>
          </a:xfrm>
        </p:spPr>
        <p:txBody>
          <a:bodyPr/>
          <a:lstStyle/>
          <a:p>
            <a:pPr marL="609417" indent="-609417">
              <a:defRPr/>
            </a:pPr>
            <a:r>
              <a:rPr lang="en-US" altLang="en-US" sz="2799" b="1" u="sng" dirty="0"/>
              <a:t>Buddhists do not believe in the caste system</a:t>
            </a:r>
            <a:r>
              <a:rPr lang="en-US" altLang="en-US" sz="2799" b="1" dirty="0"/>
              <a:t>; Buddhists believe that anyone, at any time, can achieve nirvana;</a:t>
            </a:r>
          </a:p>
          <a:p>
            <a:pPr marL="609417" indent="-609417">
              <a:defRPr/>
            </a:pPr>
            <a:endParaRPr lang="en-US" altLang="en-US" sz="2799" b="1" u="sng" dirty="0"/>
          </a:p>
          <a:p>
            <a:pPr marL="609417" indent="-609417">
              <a:defRPr/>
            </a:pPr>
            <a:r>
              <a:rPr lang="en-US" altLang="en-US" sz="2799" b="1" u="sng" dirty="0"/>
              <a:t>Nirvana</a:t>
            </a:r>
            <a:r>
              <a:rPr lang="en-US" altLang="en-US" sz="2799" b="1" dirty="0"/>
              <a:t> = the goal of every Buddhist; spiritual enlightenment;</a:t>
            </a:r>
          </a:p>
          <a:p>
            <a:pPr marL="609417" indent="-609417">
              <a:defRPr/>
            </a:pPr>
            <a:endParaRPr lang="en-US" altLang="en-US" sz="2799" b="1" u="sng" dirty="0"/>
          </a:p>
          <a:p>
            <a:pPr marL="609417" indent="-609417">
              <a:defRPr/>
            </a:pPr>
            <a:r>
              <a:rPr lang="en-US" altLang="en-US" sz="2799" b="1" u="sng" dirty="0"/>
              <a:t>Ahimsa = NON-VIOLENCE</a:t>
            </a:r>
          </a:p>
        </p:txBody>
      </p:sp>
      <p:pic>
        <p:nvPicPr>
          <p:cNvPr id="17412" name="Picture 5" descr="Buddh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754" y="4481240"/>
            <a:ext cx="3580467" cy="237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 descr="buddhas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98916" y="1219775"/>
            <a:ext cx="1904504" cy="29519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37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Green ….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7815"/>
            <a:ext cx="10969943" cy="231298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March 29, 2018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Read pages 79-82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441" y="2819400"/>
            <a:ext cx="5383398" cy="3311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Take notes / add notes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2436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1812" y="228600"/>
            <a:ext cx="9144000" cy="1143000"/>
          </a:xfrm>
        </p:spPr>
        <p:txBody>
          <a:bodyPr/>
          <a:lstStyle/>
          <a:p>
            <a:r>
              <a:rPr lang="en-US" altLang="en-US" sz="5400" dirty="0">
                <a:solidFill>
                  <a:srgbClr val="C00000"/>
                </a:solidFill>
              </a:rPr>
              <a:t>Major texts of Hinduism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6612" y="2590800"/>
            <a:ext cx="82296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b="1" dirty="0">
                <a:solidFill>
                  <a:srgbClr val="A50021"/>
                </a:solidFill>
              </a:rPr>
              <a:t>The Vedas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The oldest Hindu sacred texts (in 4 parts), composed in Sanskrit</a:t>
            </a:r>
          </a:p>
          <a:p>
            <a:pPr lvl="2">
              <a:lnSpc>
                <a:spcPct val="80000"/>
              </a:lnSpc>
            </a:pPr>
            <a:r>
              <a:rPr lang="en-US" altLang="en-US" sz="2000" dirty="0">
                <a:solidFill>
                  <a:schemeClr val="accent2"/>
                </a:solidFill>
              </a:rPr>
              <a:t>In the oral tradition for hundreds of years</a:t>
            </a:r>
          </a:p>
          <a:p>
            <a:pPr marL="301752" lvl="1" indent="0">
              <a:lnSpc>
                <a:spcPct val="80000"/>
              </a:lnSpc>
              <a:buNone/>
            </a:pPr>
            <a:endParaRPr lang="en-US" altLang="en-US" sz="2400" b="1" dirty="0">
              <a:solidFill>
                <a:schemeClr val="accent2"/>
              </a:solidFill>
            </a:endParaRPr>
          </a:p>
          <a:p>
            <a:pPr lvl="2">
              <a:lnSpc>
                <a:spcPct val="80000"/>
              </a:lnSpc>
            </a:pPr>
            <a:endParaRPr lang="en-US" altLang="en-US" sz="2000" b="1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800" b="1" dirty="0">
                <a:solidFill>
                  <a:srgbClr val="A50021"/>
                </a:solidFill>
              </a:rPr>
              <a:t>The Bhagavad Gītā</a:t>
            </a:r>
            <a:r>
              <a:rPr lang="en-US" altLang="en-US" sz="2800" i="1" dirty="0">
                <a:solidFill>
                  <a:srgbClr val="A50021"/>
                </a:solidFill>
              </a:rPr>
              <a:t> </a:t>
            </a:r>
            <a:r>
              <a:rPr lang="en-US" altLang="en-US" sz="2800" dirty="0"/>
              <a:t>(400 BCE)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It is perhaps the most famous, and definitely the most widely-read text of ancient India.</a:t>
            </a:r>
          </a:p>
          <a:p>
            <a:pPr lvl="1">
              <a:lnSpc>
                <a:spcPct val="80000"/>
              </a:lnSpc>
            </a:pPr>
            <a:endParaRPr lang="en-US" altLang="en-US" sz="2400" dirty="0"/>
          </a:p>
          <a:p>
            <a:pPr lvl="1">
              <a:lnSpc>
                <a:spcPct val="80000"/>
              </a:lnSpc>
            </a:pPr>
            <a:endParaRPr lang="en-US" altLang="en-US" sz="2400" b="1" dirty="0">
              <a:solidFill>
                <a:schemeClr val="accent2"/>
              </a:solidFill>
            </a:endParaRPr>
          </a:p>
        </p:txBody>
      </p:sp>
      <p:pic>
        <p:nvPicPr>
          <p:cNvPr id="37893" name="Picture 5" descr="g_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213" y="3124201"/>
            <a:ext cx="1395413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09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Add to SS stamp sheet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440" y="1600202"/>
            <a:ext cx="10742771" cy="453072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Due 3/30 – notes for </a:t>
            </a:r>
            <a:r>
              <a:rPr lang="en-US" sz="5400" dirty="0" err="1" smtClean="0"/>
              <a:t>pg</a:t>
            </a:r>
            <a:r>
              <a:rPr lang="en-US" sz="5400" dirty="0" smtClean="0"/>
              <a:t> 79-82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3237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April 2, 2018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LA –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 smtClean="0"/>
              <a:t>Big Fish </a:t>
            </a:r>
            <a:r>
              <a:rPr lang="en-US" dirty="0" smtClean="0"/>
              <a:t>handouts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film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SS</a:t>
            </a:r>
          </a:p>
          <a:p>
            <a:pPr marL="0" indent="0">
              <a:buNone/>
            </a:pPr>
            <a:r>
              <a:rPr lang="en-US" dirty="0" smtClean="0"/>
              <a:t>Ancient Religions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07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April 3, 2018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LA –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Lab 3</a:t>
            </a:r>
            <a:r>
              <a:rPr lang="en-US" baseline="30000" dirty="0" smtClean="0"/>
              <a:t>rd</a:t>
            </a:r>
            <a:r>
              <a:rPr lang="en-US" dirty="0" smtClean="0"/>
              <a:t> – BMU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 phones in the lab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SS</a:t>
            </a:r>
          </a:p>
          <a:p>
            <a:r>
              <a:rPr lang="en-US" dirty="0" smtClean="0"/>
              <a:t>China - dynasties</a:t>
            </a:r>
          </a:p>
        </p:txBody>
      </p:sp>
    </p:spTree>
    <p:extLst>
      <p:ext uri="{BB962C8B-B14F-4D97-AF65-F5344CB8AC3E}">
        <p14:creationId xmlns:p14="http://schemas.microsoft.com/office/powerpoint/2010/main" val="221348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April 4, 2018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LA –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Lab 3</a:t>
            </a:r>
            <a:r>
              <a:rPr lang="en-US" baseline="30000" dirty="0" smtClean="0"/>
              <a:t>rd</a:t>
            </a:r>
            <a:r>
              <a:rPr lang="en-US" dirty="0" smtClean="0"/>
              <a:t> - BMU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SS</a:t>
            </a:r>
          </a:p>
          <a:p>
            <a:r>
              <a:rPr lang="en-US" dirty="0" smtClean="0"/>
              <a:t>China - dynasties</a:t>
            </a:r>
          </a:p>
        </p:txBody>
      </p:sp>
    </p:spTree>
    <p:extLst>
      <p:ext uri="{BB962C8B-B14F-4D97-AF65-F5344CB8AC3E}">
        <p14:creationId xmlns:p14="http://schemas.microsoft.com/office/powerpoint/2010/main" val="273310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April 5, 2018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LA –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Lab 3</a:t>
            </a:r>
            <a:r>
              <a:rPr lang="en-US" baseline="30000" dirty="0" smtClean="0"/>
              <a:t>rd</a:t>
            </a:r>
            <a:r>
              <a:rPr lang="en-US" dirty="0" smtClean="0"/>
              <a:t> - BMU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SS</a:t>
            </a:r>
          </a:p>
          <a:p>
            <a:r>
              <a:rPr lang="en-US" dirty="0" smtClean="0"/>
              <a:t>China –silk road  . . .</a:t>
            </a:r>
          </a:p>
        </p:txBody>
      </p:sp>
    </p:spTree>
    <p:extLst>
      <p:ext uri="{BB962C8B-B14F-4D97-AF65-F5344CB8AC3E}">
        <p14:creationId xmlns:p14="http://schemas.microsoft.com/office/powerpoint/2010/main" val="99169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April 6, 2018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LA –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Stamp sheets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BMU hard copy – collect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complete Big Fish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SS</a:t>
            </a:r>
          </a:p>
          <a:p>
            <a:r>
              <a:rPr lang="en-US" dirty="0" smtClean="0"/>
              <a:t>China</a:t>
            </a:r>
          </a:p>
        </p:txBody>
      </p:sp>
    </p:spTree>
    <p:extLst>
      <p:ext uri="{BB962C8B-B14F-4D97-AF65-F5344CB8AC3E}">
        <p14:creationId xmlns:p14="http://schemas.microsoft.com/office/powerpoint/2010/main" val="356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685800"/>
            <a:ext cx="10969943" cy="731840"/>
          </a:xfrm>
        </p:spPr>
        <p:txBody>
          <a:bodyPr/>
          <a:lstStyle/>
          <a:p>
            <a:r>
              <a:rPr lang="en-US" dirty="0" smtClean="0"/>
              <a:t>March 29, 2018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440" y="1600202"/>
            <a:ext cx="11123771" cy="4530725"/>
          </a:xfrm>
        </p:spPr>
        <p:txBody>
          <a:bodyPr/>
          <a:lstStyle/>
          <a:p>
            <a:r>
              <a:rPr lang="en-US" sz="4000" dirty="0"/>
              <a:t>Known as three jewels</a:t>
            </a:r>
          </a:p>
          <a:p>
            <a:pPr lvl="1"/>
            <a:r>
              <a:rPr lang="en-US" sz="4000" dirty="0"/>
              <a:t>1. Buddha: the person/thought/ideal, etc.</a:t>
            </a:r>
          </a:p>
          <a:p>
            <a:pPr lvl="1"/>
            <a:r>
              <a:rPr lang="en-US" sz="4000" dirty="0"/>
              <a:t>2. Dharma: the teachings of the Buddha</a:t>
            </a:r>
          </a:p>
          <a:p>
            <a:pPr lvl="1"/>
            <a:r>
              <a:rPr lang="en-US" sz="4000" dirty="0"/>
              <a:t>3. Sangha: the community of monks and nuns</a:t>
            </a:r>
          </a:p>
          <a:p>
            <a:r>
              <a:rPr lang="en-US" sz="4000" dirty="0"/>
              <a:t>Medical metaphor: Buddha is doctor; dharma is medicine; sangha is hospital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69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few more concepts . . .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440" y="1600202"/>
            <a:ext cx="10969943" cy="4530725"/>
          </a:xfrm>
        </p:spPr>
        <p:txBody>
          <a:bodyPr>
            <a:normAutofit/>
          </a:bodyPr>
          <a:lstStyle/>
          <a:p>
            <a:r>
              <a:rPr lang="en-US" b="1" dirty="0"/>
              <a:t>Rebirth occurs through a </a:t>
            </a:r>
            <a:r>
              <a:rPr lang="en-US" b="1" dirty="0" smtClean="0"/>
              <a:t>cycle </a:t>
            </a:r>
            <a:r>
              <a:rPr lang="en-US" b="1" dirty="0"/>
              <a:t>of life and death or samsara</a:t>
            </a:r>
          </a:p>
          <a:p>
            <a:r>
              <a:rPr lang="en-US" b="1" dirty="0"/>
              <a:t>Goal is to get out (like moksha) and achieve nirvana</a:t>
            </a:r>
          </a:p>
          <a:p>
            <a:r>
              <a:rPr lang="en-US" b="1" dirty="0" smtClean="0"/>
              <a:t>While in this cycle </a:t>
            </a:r>
            <a:r>
              <a:rPr lang="en-US" b="1" dirty="0"/>
              <a:t>next rebirth is dependent on current life and karma</a:t>
            </a:r>
          </a:p>
          <a:p>
            <a:r>
              <a:rPr lang="en-US" b="1" dirty="0"/>
              <a:t>Greater karma = born closer to achieving nirvana</a:t>
            </a:r>
          </a:p>
          <a:p>
            <a:r>
              <a:rPr lang="en-US" b="1" dirty="0"/>
              <a:t>Can be born as human or animal in this world as well as god, demon, hungry ghost, etc. in other worlds</a:t>
            </a:r>
          </a:p>
          <a:p>
            <a:r>
              <a:rPr lang="en-US" b="1" dirty="0"/>
              <a:t>Best chances to do good and build up karma are as a human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9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Variations of Buddhism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440" y="1600202"/>
            <a:ext cx="10969943" cy="4530725"/>
          </a:xfrm>
        </p:spPr>
        <p:txBody>
          <a:bodyPr>
            <a:normAutofit/>
          </a:bodyPr>
          <a:lstStyle/>
          <a:p>
            <a:r>
              <a:rPr lang="en-US" sz="3200" u="sng" dirty="0"/>
              <a:t>Theravada: </a:t>
            </a:r>
            <a:r>
              <a:rPr lang="en-US" sz="3200" dirty="0"/>
              <a:t>basic teachings just given. Found mainly in India and Southeast Asia (Thailand, Laos, Cambodia, etc.)</a:t>
            </a:r>
          </a:p>
          <a:p>
            <a:r>
              <a:rPr lang="en-US" sz="3200" u="sng" dirty="0"/>
              <a:t>Mahayana: </a:t>
            </a:r>
            <a:r>
              <a:rPr lang="en-US" sz="3200" dirty="0"/>
              <a:t>adds the ideas of bodhisattva and </a:t>
            </a:r>
            <a:r>
              <a:rPr lang="en-US" sz="3200" dirty="0" err="1"/>
              <a:t>zen</a:t>
            </a:r>
            <a:r>
              <a:rPr lang="en-US" sz="3200" dirty="0"/>
              <a:t> as well as more ritual and almost polytheistic devotion; found in East Asia (Japan, China, Korea, etc.)</a:t>
            </a:r>
          </a:p>
          <a:p>
            <a:r>
              <a:rPr lang="en-US" sz="3200" u="sng" dirty="0"/>
              <a:t>Vajrayana: </a:t>
            </a:r>
            <a:r>
              <a:rPr lang="en-US" sz="3200" dirty="0"/>
              <a:t>add mysticism and polytheism as well as the idea of lamas—Dalai Lama is leader and incarnation of </a:t>
            </a:r>
            <a:r>
              <a:rPr lang="en-US" sz="3200" dirty="0" smtClean="0"/>
              <a:t>Buddha, compassion</a:t>
            </a:r>
            <a:r>
              <a:rPr lang="en-US" sz="3200" dirty="0"/>
              <a:t>. Found only on the Tibetan plateau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25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5" descr="sprea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457200"/>
            <a:ext cx="8610600" cy="565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48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43979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5400" dirty="0" smtClean="0">
                <a:solidFill>
                  <a:srgbClr val="A50021"/>
                </a:solidFill>
              </a:rPr>
              <a:t>Brahma </a:t>
            </a:r>
            <a:r>
              <a:rPr lang="en-US" altLang="en-US" sz="5400" dirty="0">
                <a:solidFill>
                  <a:srgbClr val="A50021"/>
                </a:solidFill>
              </a:rPr>
              <a:t>(the big guy)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0412" y="1905000"/>
            <a:ext cx="5181600" cy="4953000"/>
          </a:xfrm>
        </p:spPr>
        <p:txBody>
          <a:bodyPr/>
          <a:lstStyle/>
          <a:p>
            <a:r>
              <a:rPr lang="en-US" altLang="en-US" sz="2800" dirty="0"/>
              <a:t>There is one big God</a:t>
            </a:r>
          </a:p>
          <a:p>
            <a:pPr lvl="1"/>
            <a:r>
              <a:rPr lang="en-US" altLang="en-US" sz="2400" dirty="0">
                <a:solidFill>
                  <a:schemeClr val="accent2"/>
                </a:solidFill>
              </a:rPr>
              <a:t>More of a all powerful force—no personal characteristics</a:t>
            </a:r>
          </a:p>
          <a:p>
            <a:r>
              <a:rPr lang="en-US" altLang="en-US" sz="2800" dirty="0"/>
              <a:t>The Vedas depict </a:t>
            </a:r>
            <a:r>
              <a:rPr lang="en-US" altLang="en-US" sz="2800" i="1" dirty="0" smtClean="0"/>
              <a:t>Brahma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as the Universal Soul</a:t>
            </a:r>
          </a:p>
        </p:txBody>
      </p:sp>
      <p:pic>
        <p:nvPicPr>
          <p:cNvPr id="9221" name="Picture 5" descr="dws_r7_precepts-God-in-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2" y="1219200"/>
            <a:ext cx="4419600" cy="506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71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8212" y="484761"/>
            <a:ext cx="7772400" cy="963040"/>
          </a:xfrm>
        </p:spPr>
        <p:txBody>
          <a:bodyPr/>
          <a:lstStyle/>
          <a:p>
            <a:r>
              <a:rPr lang="en-US" dirty="0" smtClean="0"/>
              <a:t>Daoism</a:t>
            </a:r>
            <a:endParaRPr lang="en-US" dirty="0"/>
          </a:p>
        </p:txBody>
      </p:sp>
      <p:pic>
        <p:nvPicPr>
          <p:cNvPr id="4" name="Picture 3" descr="The Great Ultimat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012" y="1676400"/>
            <a:ext cx="5029200" cy="445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0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609600"/>
            <a:ext cx="10896600" cy="5562600"/>
          </a:xfrm>
        </p:spPr>
        <p:txBody>
          <a:bodyPr>
            <a:normAutofit/>
          </a:bodyPr>
          <a:lstStyle/>
          <a:p>
            <a:r>
              <a:rPr lang="en-US" sz="4000" b="1" dirty="0"/>
              <a:t>One of two indigenous Chinese religions</a:t>
            </a:r>
          </a:p>
          <a:p>
            <a:r>
              <a:rPr lang="en-US" sz="4000" b="1" dirty="0"/>
              <a:t>Dates back to Ancient China (at least 1751 BCE) – some parts very similar to ancient Western religion</a:t>
            </a:r>
          </a:p>
          <a:p>
            <a:r>
              <a:rPr lang="en-US" sz="4000" b="1" dirty="0"/>
              <a:t>Only found in China (and Taiwan)</a:t>
            </a:r>
          </a:p>
          <a:p>
            <a:r>
              <a:rPr lang="en-US" sz="4000" b="1" dirty="0"/>
              <a:t>Centers around the </a:t>
            </a:r>
            <a:r>
              <a:rPr lang="en-US" sz="4000" b="1" i="1" dirty="0"/>
              <a:t>Dao</a:t>
            </a:r>
            <a:r>
              <a:rPr lang="en-US" sz="4000" b="1" dirty="0"/>
              <a:t>, or </a:t>
            </a:r>
            <a:r>
              <a:rPr lang="en-US" sz="4000" b="1" dirty="0" smtClean="0"/>
              <a:t>way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02327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2" y="609600"/>
            <a:ext cx="10057131" cy="5461000"/>
          </a:xfrm>
        </p:spPr>
        <p:txBody>
          <a:bodyPr>
            <a:normAutofit fontScale="92500"/>
          </a:bodyPr>
          <a:lstStyle/>
          <a:p>
            <a:r>
              <a:rPr lang="en-US" sz="4000" b="1" dirty="0" smtClean="0"/>
              <a:t>Promotes </a:t>
            </a:r>
            <a:r>
              <a:rPr lang="en-US" sz="4000" b="1" dirty="0"/>
              <a:t>unity, virtue, balance, etc.</a:t>
            </a:r>
          </a:p>
          <a:p>
            <a:r>
              <a:rPr lang="en-US" sz="4000" b="1" dirty="0"/>
              <a:t>Main “scripture” is the </a:t>
            </a:r>
            <a:r>
              <a:rPr lang="en-US" sz="4000" b="1" i="1" dirty="0"/>
              <a:t>Tao </a:t>
            </a:r>
            <a:r>
              <a:rPr lang="en-US" sz="4000" b="1" i="1" dirty="0" err="1"/>
              <a:t>Te</a:t>
            </a:r>
            <a:r>
              <a:rPr lang="en-US" sz="4000" b="1" i="1" dirty="0"/>
              <a:t> </a:t>
            </a:r>
            <a:r>
              <a:rPr lang="en-US" sz="4000" b="1" i="1" dirty="0" err="1"/>
              <a:t>Ching</a:t>
            </a:r>
            <a:r>
              <a:rPr lang="en-US" sz="4000" b="1" dirty="0"/>
              <a:t> written by Lao Tzu; Chuang Tzu also important</a:t>
            </a:r>
          </a:p>
          <a:p>
            <a:r>
              <a:rPr lang="en-US" sz="4000" b="1" i="1" dirty="0"/>
              <a:t>Li</a:t>
            </a:r>
            <a:r>
              <a:rPr lang="en-US" sz="4000" b="1" dirty="0"/>
              <a:t> or ritual is heavily used; ancestor worship, oracles, spirit mediums also used</a:t>
            </a:r>
          </a:p>
          <a:p>
            <a:r>
              <a:rPr lang="en-US" sz="4000" b="1" dirty="0"/>
              <a:t>Polytheistic </a:t>
            </a:r>
            <a:r>
              <a:rPr lang="en-US" sz="4000" b="1" dirty="0" smtClean="0"/>
              <a:t>kind of, </a:t>
            </a:r>
            <a:r>
              <a:rPr lang="en-US" sz="4000" b="1" dirty="0"/>
              <a:t>though God(s) are way less important than ancestors/cultural &amp; historical leaders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27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711200"/>
          </a:xfrm>
        </p:spPr>
        <p:txBody>
          <a:bodyPr/>
          <a:lstStyle/>
          <a:p>
            <a:r>
              <a:rPr lang="en-US" b="1" dirty="0" smtClean="0"/>
              <a:t>The Dao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2" y="1143000"/>
            <a:ext cx="11277600" cy="5410200"/>
          </a:xfrm>
        </p:spPr>
        <p:txBody>
          <a:bodyPr>
            <a:normAutofit/>
          </a:bodyPr>
          <a:lstStyle/>
          <a:p>
            <a:r>
              <a:rPr lang="en-US" sz="2800" b="1" dirty="0"/>
              <a:t>Means “the way”</a:t>
            </a:r>
          </a:p>
          <a:p>
            <a:r>
              <a:rPr lang="en-US" sz="2800" b="1" dirty="0"/>
              <a:t>Involves essentially going with the flow </a:t>
            </a:r>
            <a:r>
              <a:rPr lang="en-US" sz="2800" b="1" dirty="0">
                <a:sym typeface="Wingdings"/>
              </a:rPr>
              <a:t> i.e. don’t worry about the things you can’t change</a:t>
            </a:r>
          </a:p>
          <a:p>
            <a:r>
              <a:rPr lang="en-US" sz="2800" b="1" dirty="0">
                <a:sym typeface="Wingdings"/>
              </a:rPr>
              <a:t>Calls for human-spiritual-natural unity and peace</a:t>
            </a:r>
          </a:p>
          <a:p>
            <a:r>
              <a:rPr lang="en-US" sz="2800" b="1" dirty="0">
                <a:sym typeface="Wingdings"/>
              </a:rPr>
              <a:t>Involves constant balancing act of opposites (think Newton’s law of motion)</a:t>
            </a:r>
          </a:p>
          <a:p>
            <a:r>
              <a:rPr lang="en-US" sz="2800" b="1" dirty="0">
                <a:sym typeface="Wingdings"/>
              </a:rPr>
              <a:t>Stresses moderation</a:t>
            </a:r>
          </a:p>
          <a:p>
            <a:r>
              <a:rPr lang="en-US" sz="2800" b="1" dirty="0">
                <a:sym typeface="Wingdings"/>
              </a:rPr>
              <a:t>Almost thought of as a deity—when you die your body and spirit go into ultimate unity with the Dao: neither good nor bad, alive nor dead, etc. </a:t>
            </a:r>
            <a:endParaRPr 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35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787400"/>
          </a:xfrm>
        </p:spPr>
        <p:txBody>
          <a:bodyPr/>
          <a:lstStyle/>
          <a:p>
            <a:r>
              <a:rPr lang="en-US" b="1" dirty="0" smtClean="0"/>
              <a:t>Yin </a:t>
            </a:r>
            <a:r>
              <a:rPr lang="en-US" b="1" dirty="0"/>
              <a:t>and </a:t>
            </a:r>
            <a:r>
              <a:rPr lang="en-US" b="1" dirty="0" smtClean="0"/>
              <a:t>Yang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2" y="1219200"/>
            <a:ext cx="11506200" cy="5334000"/>
          </a:xfrm>
        </p:spPr>
        <p:txBody>
          <a:bodyPr/>
          <a:lstStyle/>
          <a:p>
            <a:r>
              <a:rPr lang="en-US" sz="2800" b="1" dirty="0" smtClean="0"/>
              <a:t>Yin </a:t>
            </a:r>
            <a:r>
              <a:rPr lang="en-US" sz="2800" b="1" dirty="0"/>
              <a:t>and Yang:</a:t>
            </a:r>
          </a:p>
          <a:p>
            <a:pPr lvl="1"/>
            <a:r>
              <a:rPr lang="en-US" sz="2800" b="1" dirty="0"/>
              <a:t>Represented in the Symbol of the Great Ultimate</a:t>
            </a:r>
          </a:p>
          <a:p>
            <a:pPr lvl="1"/>
            <a:r>
              <a:rPr lang="en-US" sz="2800" b="1" dirty="0"/>
              <a:t>In a sense they are opposites yet together, like the Dao</a:t>
            </a:r>
          </a:p>
          <a:p>
            <a:pPr lvl="1"/>
            <a:r>
              <a:rPr lang="en-US" sz="2800" b="1" dirty="0"/>
              <a:t>At the same time they keep the balance</a:t>
            </a:r>
          </a:p>
          <a:p>
            <a:pPr lvl="1"/>
            <a:r>
              <a:rPr lang="en-US" sz="2800" b="1" dirty="0"/>
              <a:t>Demonstrate the need for some sort of order that goes with the flow </a:t>
            </a:r>
            <a:r>
              <a:rPr lang="en-US" sz="2800" b="1" dirty="0">
                <a:sym typeface="Wingdings"/>
              </a:rPr>
              <a:t> essence of Daoism</a:t>
            </a:r>
            <a:endParaRPr lang="en-US" sz="2800" b="1" dirty="0"/>
          </a:p>
          <a:p>
            <a:pPr lvl="1"/>
            <a:r>
              <a:rPr lang="en-US" sz="2800" b="1" dirty="0"/>
              <a:t>All opposites represented within them:</a:t>
            </a:r>
          </a:p>
          <a:p>
            <a:pPr lvl="2"/>
            <a:r>
              <a:rPr lang="en-US" sz="2800" b="1" dirty="0" smtClean="0"/>
              <a:t>Yin: </a:t>
            </a:r>
            <a:r>
              <a:rPr lang="en-US" sz="2800" b="1" dirty="0"/>
              <a:t>black, female, dark, winter, cold, death, hate, etc.</a:t>
            </a:r>
          </a:p>
          <a:p>
            <a:pPr lvl="2"/>
            <a:r>
              <a:rPr lang="en-US" sz="2800" b="1" dirty="0"/>
              <a:t>Yang: white, male, light, summer, warm, life, love,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35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3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e Great Ultimate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7412" y="914400"/>
            <a:ext cx="579120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5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Chi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219200"/>
            <a:ext cx="10285731" cy="4851400"/>
          </a:xfrm>
        </p:spPr>
        <p:txBody>
          <a:bodyPr/>
          <a:lstStyle/>
          <a:p>
            <a:pPr lvl="1"/>
            <a:r>
              <a:rPr lang="en-US" sz="3600" b="1" dirty="0" smtClean="0"/>
              <a:t>self </a:t>
            </a:r>
            <a:r>
              <a:rPr lang="en-US" sz="3600" b="1" dirty="0"/>
              <a:t>generating </a:t>
            </a:r>
            <a:r>
              <a:rPr lang="en-US" sz="3600" b="1" dirty="0" smtClean="0"/>
              <a:t>energy</a:t>
            </a:r>
          </a:p>
          <a:p>
            <a:pPr lvl="1"/>
            <a:endParaRPr lang="en-US" sz="3600" b="1" dirty="0"/>
          </a:p>
          <a:p>
            <a:pPr lvl="1"/>
            <a:r>
              <a:rPr lang="en-US" sz="3600" b="1" dirty="0"/>
              <a:t>Flows throughout </a:t>
            </a:r>
            <a:r>
              <a:rPr lang="en-US" sz="3600" b="1" dirty="0" smtClean="0"/>
              <a:t>body</a:t>
            </a:r>
          </a:p>
          <a:p>
            <a:pPr lvl="1"/>
            <a:endParaRPr lang="en-US" sz="3600" b="1" dirty="0"/>
          </a:p>
          <a:p>
            <a:pPr lvl="1"/>
            <a:r>
              <a:rPr lang="en-US" sz="3600" b="1" dirty="0"/>
              <a:t>Some </a:t>
            </a:r>
            <a:r>
              <a:rPr lang="en-US" sz="3600" b="1" dirty="0" err="1"/>
              <a:t>daoists</a:t>
            </a:r>
            <a:r>
              <a:rPr lang="en-US" sz="3600" b="1" dirty="0"/>
              <a:t> learn to control theirs and use it to their advantage = Tai Chi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2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431800"/>
            <a:ext cx="9828531" cy="787400"/>
          </a:xfrm>
        </p:spPr>
        <p:txBody>
          <a:bodyPr/>
          <a:lstStyle/>
          <a:p>
            <a:r>
              <a:rPr lang="en-US" b="1" dirty="0"/>
              <a:t>Tao </a:t>
            </a:r>
            <a:r>
              <a:rPr lang="en-US" b="1" dirty="0" err="1"/>
              <a:t>Te</a:t>
            </a:r>
            <a:r>
              <a:rPr lang="en-US" b="1" dirty="0"/>
              <a:t> </a:t>
            </a:r>
            <a:r>
              <a:rPr lang="en-US" b="1" dirty="0" err="1"/>
              <a:t>Ching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219200"/>
            <a:ext cx="11277600" cy="5334000"/>
          </a:xfrm>
        </p:spPr>
        <p:txBody>
          <a:bodyPr>
            <a:normAutofit/>
          </a:bodyPr>
          <a:lstStyle/>
          <a:p>
            <a:r>
              <a:rPr lang="en-US" sz="3600" b="1" dirty="0"/>
              <a:t>Written by Lao Tzu </a:t>
            </a:r>
            <a:endParaRPr lang="en-US" sz="3600" b="1" dirty="0" smtClean="0"/>
          </a:p>
          <a:p>
            <a:r>
              <a:rPr lang="en-US" sz="3600" b="1" dirty="0" smtClean="0"/>
              <a:t>Series </a:t>
            </a:r>
            <a:r>
              <a:rPr lang="en-US" sz="3600" b="1" dirty="0"/>
              <a:t>of short poems about life, philosophy, people, etc.</a:t>
            </a:r>
          </a:p>
          <a:p>
            <a:r>
              <a:rPr lang="en-US" sz="3600" b="1" dirty="0"/>
              <a:t>Divided into 2 parts: Tao (the way) and </a:t>
            </a:r>
            <a:r>
              <a:rPr lang="en-US" sz="3600" b="1" dirty="0" err="1"/>
              <a:t>Te</a:t>
            </a:r>
            <a:r>
              <a:rPr lang="en-US" sz="3600" b="1" dirty="0"/>
              <a:t> (virtue)</a:t>
            </a:r>
          </a:p>
          <a:p>
            <a:r>
              <a:rPr lang="en-US" sz="3600" b="1" dirty="0" smtClean="0"/>
              <a:t>relaxed </a:t>
            </a:r>
            <a:r>
              <a:rPr lang="en-US" sz="3600" b="1" dirty="0"/>
              <a:t>mood and tone; language is </a:t>
            </a:r>
            <a:r>
              <a:rPr lang="en-US" sz="3600" b="1" dirty="0" smtClean="0"/>
              <a:t>simple</a:t>
            </a:r>
            <a:endParaRPr lang="en-US" sz="3600" b="1" dirty="0"/>
          </a:p>
          <a:p>
            <a:r>
              <a:rPr lang="en-US" sz="3600" b="1" dirty="0"/>
              <a:t>Goal is to promote inner peace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02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787400"/>
          </a:xfrm>
        </p:spPr>
        <p:txBody>
          <a:bodyPr/>
          <a:lstStyle/>
          <a:p>
            <a:r>
              <a:rPr lang="en-US" b="1" dirty="0"/>
              <a:t>Lao Tzu &amp; Chuang Tzu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1371600"/>
            <a:ext cx="11277600" cy="5105400"/>
          </a:xfrm>
        </p:spPr>
        <p:txBody>
          <a:bodyPr/>
          <a:lstStyle/>
          <a:p>
            <a:r>
              <a:rPr lang="en-US" b="1" dirty="0"/>
              <a:t>Lao Tzu</a:t>
            </a:r>
          </a:p>
          <a:p>
            <a:pPr lvl="1"/>
            <a:r>
              <a:rPr lang="en-US" sz="2400" b="1" dirty="0"/>
              <a:t>Accredited author of the Tao </a:t>
            </a:r>
            <a:r>
              <a:rPr lang="en-US" sz="2400" b="1" dirty="0" err="1"/>
              <a:t>Te</a:t>
            </a:r>
            <a:r>
              <a:rPr lang="en-US" sz="2400" b="1" dirty="0"/>
              <a:t> </a:t>
            </a:r>
            <a:r>
              <a:rPr lang="en-US" sz="2400" b="1" dirty="0" err="1"/>
              <a:t>Ching</a:t>
            </a:r>
            <a:endParaRPr lang="en-US" sz="2400" b="1" dirty="0"/>
          </a:p>
          <a:p>
            <a:pPr lvl="1"/>
            <a:r>
              <a:rPr lang="en-US" sz="2400" b="1" dirty="0"/>
              <a:t>Name means “old master”</a:t>
            </a:r>
          </a:p>
          <a:p>
            <a:pPr lvl="1"/>
            <a:r>
              <a:rPr lang="en-US" sz="2400" b="1" dirty="0" smtClean="0"/>
              <a:t>Real?  </a:t>
            </a:r>
            <a:r>
              <a:rPr lang="en-US" sz="2400" b="1" dirty="0">
                <a:sym typeface="Wingdings"/>
              </a:rPr>
              <a:t> </a:t>
            </a:r>
            <a:r>
              <a:rPr lang="en-US" sz="2400" b="1" dirty="0" smtClean="0">
                <a:sym typeface="Wingdings"/>
              </a:rPr>
              <a:t>no </a:t>
            </a:r>
            <a:r>
              <a:rPr lang="en-US" sz="2400" b="1" dirty="0">
                <a:sym typeface="Wingdings"/>
              </a:rPr>
              <a:t>historical records /</a:t>
            </a:r>
            <a:r>
              <a:rPr lang="en-US" sz="2400" b="1" dirty="0" smtClean="0">
                <a:sym typeface="Wingdings"/>
              </a:rPr>
              <a:t> </a:t>
            </a:r>
            <a:r>
              <a:rPr lang="en-US" sz="2400" b="1" dirty="0">
                <a:sym typeface="Wingdings"/>
              </a:rPr>
              <a:t>evidence of him</a:t>
            </a:r>
          </a:p>
          <a:p>
            <a:pPr lvl="1"/>
            <a:r>
              <a:rPr lang="en-US" sz="2400" b="1" dirty="0" smtClean="0">
                <a:sym typeface="Wingdings"/>
              </a:rPr>
              <a:t>much </a:t>
            </a:r>
            <a:r>
              <a:rPr lang="en-US" sz="2400" b="1" dirty="0">
                <a:sym typeface="Wingdings"/>
              </a:rPr>
              <a:t>was oral tradition, so </a:t>
            </a:r>
            <a:r>
              <a:rPr lang="en-US" sz="2400" b="1" dirty="0" smtClean="0">
                <a:sym typeface="Wingdings"/>
              </a:rPr>
              <a:t>he’s </a:t>
            </a:r>
            <a:r>
              <a:rPr lang="en-US" sz="2400" b="1" dirty="0">
                <a:sym typeface="Wingdings"/>
              </a:rPr>
              <a:t>like the Chinese Homer (“author” of </a:t>
            </a:r>
            <a:r>
              <a:rPr lang="en-US" sz="2400" b="1" i="1" dirty="0">
                <a:sym typeface="Wingdings"/>
              </a:rPr>
              <a:t>Iliad </a:t>
            </a:r>
            <a:r>
              <a:rPr lang="en-US" sz="2400" b="1" dirty="0">
                <a:sym typeface="Wingdings"/>
              </a:rPr>
              <a:t>and </a:t>
            </a:r>
            <a:r>
              <a:rPr lang="en-US" sz="2400" b="1" i="1" dirty="0">
                <a:sym typeface="Wingdings"/>
              </a:rPr>
              <a:t>Odyssey</a:t>
            </a:r>
            <a:r>
              <a:rPr lang="en-US" sz="2400" b="1" dirty="0">
                <a:sym typeface="Wingdings"/>
              </a:rPr>
              <a:t>)</a:t>
            </a:r>
            <a:endParaRPr lang="en-US" sz="2400" b="1" dirty="0"/>
          </a:p>
          <a:p>
            <a:r>
              <a:rPr lang="en-US" b="1" dirty="0"/>
              <a:t>Chuang Tzu</a:t>
            </a:r>
          </a:p>
          <a:p>
            <a:pPr lvl="1"/>
            <a:r>
              <a:rPr lang="en-US" sz="2400" b="1" dirty="0"/>
              <a:t>Other important Daoist philosopher</a:t>
            </a:r>
          </a:p>
          <a:p>
            <a:pPr lvl="1"/>
            <a:r>
              <a:rPr lang="en-US" sz="2400" b="1" dirty="0" smtClean="0"/>
              <a:t> </a:t>
            </a:r>
            <a:r>
              <a:rPr lang="en-US" sz="2400" b="1" dirty="0"/>
              <a:t>real, lived 369-289 BCE</a:t>
            </a:r>
          </a:p>
          <a:p>
            <a:pPr lvl="1"/>
            <a:r>
              <a:rPr lang="en-US" sz="2400" b="1" dirty="0"/>
              <a:t>Wrote in parables, short stories, anecdotes, etc.</a:t>
            </a:r>
          </a:p>
          <a:p>
            <a:pPr lvl="1"/>
            <a:r>
              <a:rPr lang="en-US" sz="2400" b="1" dirty="0"/>
              <a:t>Blends Daoism with Confucianism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75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3212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5400" dirty="0">
                <a:solidFill>
                  <a:srgbClr val="A50021"/>
                </a:solidFill>
              </a:rPr>
              <a:t>Polytheistic?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0412" y="1143000"/>
            <a:ext cx="10515600" cy="5257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Many Hindus believe in many deities</a:t>
            </a:r>
          </a:p>
          <a:p>
            <a:pPr lvl="1">
              <a:lnSpc>
                <a:spcPct val="80000"/>
              </a:lnSpc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800" b="1" u="sng" dirty="0"/>
              <a:t>Key</a:t>
            </a:r>
            <a:r>
              <a:rPr lang="en-US" altLang="en-US" sz="2800" dirty="0"/>
              <a:t>: The way these very interesting looking gods are </a:t>
            </a:r>
            <a:r>
              <a:rPr lang="en-US" altLang="en-US" sz="2800" i="1" dirty="0"/>
              <a:t>portrayed</a:t>
            </a:r>
            <a:r>
              <a:rPr lang="en-US" altLang="en-US" sz="2800" dirty="0"/>
              <a:t> are not to be taken literally</a:t>
            </a:r>
          </a:p>
          <a:p>
            <a:pPr>
              <a:lnSpc>
                <a:spcPct val="80000"/>
              </a:lnSpc>
            </a:pPr>
            <a:endParaRPr lang="en-US" altLang="en-US" sz="2800" u="sng" dirty="0"/>
          </a:p>
          <a:p>
            <a:pPr>
              <a:lnSpc>
                <a:spcPct val="80000"/>
              </a:lnSpc>
            </a:pPr>
            <a:r>
              <a:rPr lang="en-US" altLang="en-US" sz="2800" u="sng" dirty="0"/>
              <a:t>The Hindu B</a:t>
            </a:r>
            <a:r>
              <a:rPr lang="en-US" altLang="en-US" sz="2800" u="sng" dirty="0" smtClean="0"/>
              <a:t>ig Three</a:t>
            </a:r>
            <a:r>
              <a:rPr lang="en-US" altLang="en-US" sz="2800" dirty="0" smtClean="0"/>
              <a:t>: </a:t>
            </a:r>
            <a:endParaRPr lang="en-US" altLang="en-US" sz="2800" dirty="0"/>
          </a:p>
          <a:p>
            <a:pPr lvl="1">
              <a:lnSpc>
                <a:spcPct val="80000"/>
              </a:lnSpc>
            </a:pPr>
            <a:r>
              <a:rPr lang="en-US" altLang="en-US" sz="2400" u="sng" dirty="0">
                <a:solidFill>
                  <a:schemeClr val="accent2"/>
                </a:solidFill>
              </a:rPr>
              <a:t>Shiva</a:t>
            </a:r>
            <a:endParaRPr lang="en-US" altLang="en-US" sz="2400" dirty="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en-US" sz="2400" u="sng" dirty="0">
                <a:solidFill>
                  <a:schemeClr val="accent2"/>
                </a:solidFill>
              </a:rPr>
              <a:t>Brahma</a:t>
            </a:r>
            <a:endParaRPr lang="en-US" altLang="en-US" sz="2400" dirty="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en-US" sz="2400" u="sng" dirty="0">
                <a:solidFill>
                  <a:schemeClr val="accent2"/>
                </a:solidFill>
              </a:rPr>
              <a:t>Vishnu</a:t>
            </a:r>
            <a:r>
              <a:rPr lang="en-US" altLang="en-US" sz="2400" dirty="0">
                <a:solidFill>
                  <a:schemeClr val="accent2"/>
                </a:solidFill>
              </a:rPr>
              <a:t> </a:t>
            </a:r>
          </a:p>
          <a:p>
            <a:pPr marL="905256" lvl="3" indent="0">
              <a:lnSpc>
                <a:spcPct val="80000"/>
              </a:lnSpc>
              <a:buNone/>
            </a:pPr>
            <a:endParaRPr lang="en-US" altLang="en-US" sz="1800" i="1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After this top tier, there is a </a:t>
            </a:r>
            <a:r>
              <a:rPr lang="en-US" altLang="en-US" sz="2800" dirty="0" smtClean="0"/>
              <a:t>long list </a:t>
            </a:r>
            <a:r>
              <a:rPr lang="en-US" altLang="en-US" sz="2800" dirty="0"/>
              <a:t>of </a:t>
            </a:r>
            <a:r>
              <a:rPr lang="en-US" altLang="en-US" sz="2800" dirty="0" smtClean="0"/>
              <a:t>second-tier </a:t>
            </a:r>
            <a:r>
              <a:rPr lang="en-US" altLang="en-US" sz="2800" dirty="0"/>
              <a:t>deities </a:t>
            </a:r>
          </a:p>
          <a:p>
            <a:pPr>
              <a:lnSpc>
                <a:spcPct val="80000"/>
              </a:lnSpc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9728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787400"/>
          </a:xfrm>
        </p:spPr>
        <p:txBody>
          <a:bodyPr/>
          <a:lstStyle/>
          <a:p>
            <a:r>
              <a:rPr lang="en-US" b="1" dirty="0"/>
              <a:t>Divinity: Ancestors and Gods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1219200"/>
            <a:ext cx="11506200" cy="5410200"/>
          </a:xfrm>
        </p:spPr>
        <p:txBody>
          <a:bodyPr>
            <a:normAutofit/>
          </a:bodyPr>
          <a:lstStyle/>
          <a:p>
            <a:r>
              <a:rPr lang="en-US" sz="2800" b="1" dirty="0"/>
              <a:t>Known as “Folk Daoism”</a:t>
            </a:r>
          </a:p>
          <a:p>
            <a:r>
              <a:rPr lang="en-US" sz="2800" b="1" dirty="0"/>
              <a:t>Based mainly on oral and local traditions</a:t>
            </a:r>
          </a:p>
          <a:p>
            <a:r>
              <a:rPr lang="en-US" sz="2800" b="1" dirty="0"/>
              <a:t>Daoism also has aspects of archaic Western polytheistic religions;</a:t>
            </a:r>
          </a:p>
          <a:p>
            <a:pPr lvl="1"/>
            <a:r>
              <a:rPr lang="en-US" sz="2800" b="1" dirty="0"/>
              <a:t>Gods live on mountain, have variety of roles, special powers, stories, etc.</a:t>
            </a:r>
          </a:p>
          <a:p>
            <a:pPr lvl="1"/>
            <a:r>
              <a:rPr lang="en-US" sz="2800" b="1" dirty="0"/>
              <a:t>Today gods and spiritual beings still speak through shamans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64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Also involves praying to ancestors or great people from your region of China</a:t>
            </a:r>
          </a:p>
          <a:p>
            <a:r>
              <a:rPr lang="en-US" b="1" dirty="0"/>
              <a:t>This includes priests, oracles, shaman and sacrifices, and, of course $$ (both on earth and in heaven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71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787400"/>
          </a:xfrm>
        </p:spPr>
        <p:txBody>
          <a:bodyPr/>
          <a:lstStyle/>
          <a:p>
            <a:r>
              <a:rPr lang="en-US" b="1" dirty="0"/>
              <a:t>Daoism and Chinese history/culture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2" y="1219200"/>
            <a:ext cx="11277599" cy="4851400"/>
          </a:xfrm>
        </p:spPr>
        <p:txBody>
          <a:bodyPr/>
          <a:lstStyle/>
          <a:p>
            <a:r>
              <a:rPr lang="en-US" sz="2800" b="1" dirty="0"/>
              <a:t>Folk Daoism blends traditional religion with the idea of yin and yang and the </a:t>
            </a:r>
            <a:r>
              <a:rPr lang="en-US" sz="2800" b="1" dirty="0" err="1"/>
              <a:t>dao</a:t>
            </a:r>
            <a:endParaRPr lang="en-US" sz="2800" b="1" dirty="0"/>
          </a:p>
          <a:p>
            <a:r>
              <a:rPr lang="en-US" sz="2800" b="1" dirty="0"/>
              <a:t>Indigenous in some areas—it blended with the culture and varied from region to </a:t>
            </a:r>
            <a:r>
              <a:rPr lang="en-US" sz="2800" b="1" dirty="0" smtClean="0"/>
              <a:t>region - </a:t>
            </a:r>
            <a:r>
              <a:rPr lang="en-US" sz="2800" b="1" dirty="0" err="1" smtClean="0"/>
              <a:t>sycretism</a:t>
            </a:r>
            <a:endParaRPr lang="en-US" sz="2800" b="1" dirty="0"/>
          </a:p>
          <a:p>
            <a:r>
              <a:rPr lang="en-US" sz="2800" b="1" dirty="0"/>
              <a:t>Also a very personal thing </a:t>
            </a:r>
            <a:r>
              <a:rPr lang="en-US" sz="2800" b="1" dirty="0">
                <a:sym typeface="Wingdings"/>
              </a:rPr>
              <a:t> the one Chinese religion never </a:t>
            </a:r>
            <a:r>
              <a:rPr lang="en-US" sz="2800" b="1" dirty="0" smtClean="0">
                <a:sym typeface="Wingdings"/>
              </a:rPr>
              <a:t>persecuted before the Communist Revolution in 1940’s</a:t>
            </a:r>
            <a:endParaRPr 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29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Constant in Chinese culture for 2500+ years</a:t>
            </a:r>
          </a:p>
          <a:p>
            <a:r>
              <a:rPr lang="en-US" b="1" dirty="0"/>
              <a:t>Persecuted and suppressed under Communists and Mao—esp. in Cultural Revolution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75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711200"/>
          </a:xfrm>
        </p:spPr>
        <p:txBody>
          <a:bodyPr/>
          <a:lstStyle/>
          <a:p>
            <a:r>
              <a:rPr lang="en-US" b="1" dirty="0"/>
              <a:t>Daoism in modernity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295400"/>
            <a:ext cx="11125199" cy="4775200"/>
          </a:xfrm>
        </p:spPr>
        <p:txBody>
          <a:bodyPr>
            <a:normAutofit/>
          </a:bodyPr>
          <a:lstStyle/>
          <a:p>
            <a:r>
              <a:rPr lang="en-US" sz="2800" b="1" dirty="0"/>
              <a:t>Tradition kept alive in Taiwan for 50 years</a:t>
            </a:r>
          </a:p>
          <a:p>
            <a:r>
              <a:rPr lang="en-US" sz="2800" b="1" dirty="0"/>
              <a:t>China began to allow more religion with economic freedom of 1990s</a:t>
            </a:r>
          </a:p>
          <a:p>
            <a:r>
              <a:rPr lang="en-US" sz="2800" b="1" dirty="0"/>
              <a:t>Now it is allowed and even endorsed, temples are opening up, it is thriving</a:t>
            </a:r>
          </a:p>
          <a:p>
            <a:r>
              <a:rPr lang="en-US" sz="2800" b="1" dirty="0"/>
              <a:t>Many aspects of folk Daoism still exist</a:t>
            </a:r>
          </a:p>
          <a:p>
            <a:r>
              <a:rPr lang="en-US" sz="2800" b="1" dirty="0"/>
              <a:t>Exported to west mostly in form of </a:t>
            </a:r>
            <a:r>
              <a:rPr lang="en-US" sz="2800" b="1" dirty="0" err="1"/>
              <a:t>feng</a:t>
            </a:r>
            <a:r>
              <a:rPr lang="en-US" sz="2800" b="1" dirty="0"/>
              <a:t> </a:t>
            </a:r>
            <a:r>
              <a:rPr lang="en-US" sz="2800" b="1" dirty="0" err="1"/>
              <a:t>shui</a:t>
            </a:r>
            <a:r>
              <a:rPr lang="en-US" sz="2800" b="1" dirty="0"/>
              <a:t> and tai </a:t>
            </a:r>
            <a:r>
              <a:rPr lang="en-US" sz="2800" b="1" dirty="0" smtClean="0"/>
              <a:t>chi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0564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March 30, 2018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5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7815"/>
            <a:ext cx="10969943" cy="101758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March 30, 2018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440" y="1295400"/>
            <a:ext cx="6551772" cy="5257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LA – Stamp sheet</a:t>
            </a:r>
          </a:p>
          <a:p>
            <a:pPr lvl="2"/>
            <a:r>
              <a:rPr lang="en-US" sz="3600" dirty="0" smtClean="0"/>
              <a:t>Printed copy first draft</a:t>
            </a:r>
          </a:p>
          <a:p>
            <a:pPr lvl="2"/>
            <a:r>
              <a:rPr lang="en-US" sz="3600" dirty="0" smtClean="0"/>
              <a:t>Clean edit page</a:t>
            </a:r>
          </a:p>
          <a:p>
            <a:pPr lvl="2"/>
            <a:r>
              <a:rPr lang="en-US" sz="3600" dirty="0" smtClean="0"/>
              <a:t>Rubric (add points)</a:t>
            </a:r>
          </a:p>
          <a:p>
            <a:pPr lvl="2"/>
            <a:r>
              <a:rPr lang="en-US" sz="3600" i="1" dirty="0" smtClean="0"/>
              <a:t>Big Fish </a:t>
            </a:r>
            <a:r>
              <a:rPr lang="en-US" sz="3600" dirty="0" smtClean="0"/>
              <a:t>handouts</a:t>
            </a:r>
          </a:p>
          <a:p>
            <a:pPr marL="603504" lvl="2" indent="0">
              <a:buNone/>
            </a:pPr>
            <a:endParaRPr lang="en-US" sz="3600" dirty="0" smtClean="0"/>
          </a:p>
          <a:p>
            <a:pPr lvl="2"/>
            <a:r>
              <a:rPr lang="en-US" sz="3600" dirty="0" smtClean="0"/>
              <a:t>Peer edit – 30 minutes</a:t>
            </a:r>
          </a:p>
          <a:p>
            <a:pPr lvl="2"/>
            <a:r>
              <a:rPr lang="en-US" sz="3600" i="1" dirty="0" smtClean="0"/>
              <a:t>Big Fish </a:t>
            </a:r>
            <a:r>
              <a:rPr lang="en-US" sz="3600" dirty="0" smtClean="0"/>
              <a:t>- 20 minutes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4012" y="533400"/>
            <a:ext cx="4875372" cy="5597527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/>
              <a:t>SS</a:t>
            </a:r>
          </a:p>
          <a:p>
            <a:r>
              <a:rPr lang="en-US" sz="4400" dirty="0" smtClean="0"/>
              <a:t>Stamp Sheet</a:t>
            </a:r>
          </a:p>
          <a:p>
            <a:r>
              <a:rPr lang="en-US" sz="4400" dirty="0" err="1" smtClean="0"/>
              <a:t>Pg</a:t>
            </a:r>
            <a:r>
              <a:rPr lang="en-US" sz="4400" dirty="0" smtClean="0"/>
              <a:t> 79-82 notes</a:t>
            </a:r>
          </a:p>
          <a:p>
            <a:r>
              <a:rPr lang="en-US" sz="4400" dirty="0" smtClean="0"/>
              <a:t>SS Notebook</a:t>
            </a:r>
          </a:p>
          <a:p>
            <a:r>
              <a:rPr lang="en-US" sz="4400" dirty="0" smtClean="0"/>
              <a:t>text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690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Confucianism</a:t>
            </a:r>
          </a:p>
        </p:txBody>
      </p:sp>
      <p:pic>
        <p:nvPicPr>
          <p:cNvPr id="4" name="Picture 2" descr="Z:\Teaching stuff\History of Religion\Daoism &amp; Confucianism\confucianism_symbol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9812" y="1447800"/>
            <a:ext cx="5714999" cy="48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099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One of two key religions indigenous to </a:t>
            </a:r>
            <a:r>
              <a:rPr lang="en-US" sz="3600" dirty="0" smtClean="0"/>
              <a:t>China</a:t>
            </a:r>
          </a:p>
          <a:p>
            <a:r>
              <a:rPr lang="en-US" sz="3600" dirty="0" smtClean="0"/>
              <a:t>spread </a:t>
            </a:r>
            <a:r>
              <a:rPr lang="en-US" sz="3600" dirty="0"/>
              <a:t>to parts of SE Asia</a:t>
            </a:r>
          </a:p>
          <a:p>
            <a:r>
              <a:rPr lang="en-US" sz="3600" dirty="0"/>
              <a:t>Generally seen as a reaction to Daoism</a:t>
            </a:r>
          </a:p>
          <a:p>
            <a:r>
              <a:rPr lang="en-US" sz="3600" dirty="0"/>
              <a:t>More concrete than Daoism</a:t>
            </a:r>
          </a:p>
          <a:p>
            <a:r>
              <a:rPr lang="en-US" sz="3600" dirty="0"/>
              <a:t>Founded by </a:t>
            </a:r>
            <a:r>
              <a:rPr lang="en-US" sz="3600" dirty="0" err="1"/>
              <a:t>K’ung</a:t>
            </a:r>
            <a:r>
              <a:rPr lang="en-US" sz="3600" dirty="0"/>
              <a:t> Fu </a:t>
            </a:r>
            <a:r>
              <a:rPr lang="en-US" sz="3600" dirty="0" err="1"/>
              <a:t>Tsu</a:t>
            </a:r>
            <a:r>
              <a:rPr lang="en-US" sz="3600" dirty="0"/>
              <a:t> (Confucius) around 6</a:t>
            </a:r>
            <a:r>
              <a:rPr lang="en-US" sz="3600" baseline="30000" dirty="0"/>
              <a:t>th</a:t>
            </a:r>
            <a:r>
              <a:rPr lang="en-US" sz="3600" dirty="0"/>
              <a:t> century BCE; added to by Mencius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61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Main text is the </a:t>
            </a:r>
            <a:r>
              <a:rPr lang="en-US" sz="2800" i="1" dirty="0"/>
              <a:t>Analects</a:t>
            </a:r>
            <a:endParaRPr lang="en-US" sz="2800" dirty="0"/>
          </a:p>
          <a:p>
            <a:r>
              <a:rPr lang="en-US" sz="2800" dirty="0"/>
              <a:t>2000+ year old running debate on whether it is a religious, philosophy or way of life</a:t>
            </a:r>
          </a:p>
          <a:p>
            <a:r>
              <a:rPr lang="en-US" sz="2800" dirty="0" smtClean="0"/>
              <a:t>popular </a:t>
            </a:r>
            <a:r>
              <a:rPr lang="en-US" sz="2800" dirty="0"/>
              <a:t>in mainland modern China</a:t>
            </a:r>
            <a:r>
              <a:rPr lang="en-US" sz="2800" dirty="0" smtClean="0">
                <a:sym typeface="Wingdings"/>
              </a:rPr>
              <a:t> works well </a:t>
            </a:r>
            <a:r>
              <a:rPr lang="en-US" sz="2800" dirty="0">
                <a:sym typeface="Wingdings"/>
              </a:rPr>
              <a:t>with Communism</a:t>
            </a:r>
          </a:p>
          <a:p>
            <a:r>
              <a:rPr lang="en-US" sz="2800" dirty="0">
                <a:sym typeface="Wingdings"/>
              </a:rPr>
              <a:t>Many Chinese combine it with Daoism and folk religion to create hybrid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28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A50021"/>
                </a:solidFill>
              </a:rPr>
              <a:t>Shiva</a:t>
            </a:r>
            <a:r>
              <a:rPr lang="en-US" altLang="en-US" dirty="0"/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2" y="1752601"/>
            <a:ext cx="8534400" cy="4373563"/>
          </a:xfrm>
        </p:spPr>
        <p:txBody>
          <a:bodyPr/>
          <a:lstStyle/>
          <a:p>
            <a:r>
              <a:rPr lang="en-US" altLang="en-US" sz="3200" b="1" dirty="0"/>
              <a:t>Shiva</a:t>
            </a:r>
            <a:r>
              <a:rPr lang="en-US" altLang="en-US" sz="3200" dirty="0"/>
              <a:t> is the </a:t>
            </a:r>
            <a:r>
              <a:rPr lang="en-US" altLang="en-US" sz="3200" b="1" dirty="0"/>
              <a:t>Destroyer</a:t>
            </a:r>
            <a:r>
              <a:rPr lang="en-US" altLang="en-US" sz="3200" dirty="0"/>
              <a:t> </a:t>
            </a:r>
          </a:p>
          <a:p>
            <a:r>
              <a:rPr lang="en-US" altLang="en-US" sz="3200" dirty="0"/>
              <a:t>Even though he represents destruction, Shiva is viewed as a positive force </a:t>
            </a:r>
            <a:endParaRPr lang="en-US" altLang="en-US" sz="3200" dirty="0">
              <a:solidFill>
                <a:schemeClr val="accent2"/>
              </a:solidFill>
            </a:endParaRPr>
          </a:p>
          <a:p>
            <a:pPr marL="301752" lvl="1" indent="0"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endParaRPr lang="en-US" alt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15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711200"/>
          </a:xfrm>
        </p:spPr>
        <p:txBody>
          <a:bodyPr/>
          <a:lstStyle/>
          <a:p>
            <a:r>
              <a:rPr lang="en-US" dirty="0" smtClean="0"/>
              <a:t>Confucius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2" y="1371600"/>
            <a:ext cx="10133331" cy="4699000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Confucius (</a:t>
            </a:r>
            <a:r>
              <a:rPr lang="en-US" sz="3600" dirty="0" err="1"/>
              <a:t>K’ung</a:t>
            </a:r>
            <a:r>
              <a:rPr lang="en-US" sz="3600" dirty="0"/>
              <a:t> Fu </a:t>
            </a:r>
            <a:r>
              <a:rPr lang="en-US" sz="3600" dirty="0" err="1"/>
              <a:t>Tsu</a:t>
            </a:r>
            <a:r>
              <a:rPr lang="en-US" sz="3600" dirty="0"/>
              <a:t>, Kong </a:t>
            </a:r>
            <a:r>
              <a:rPr lang="en-US" sz="3600" dirty="0" err="1"/>
              <a:t>Fuzi</a:t>
            </a:r>
            <a:r>
              <a:rPr lang="en-US" sz="3600" dirty="0"/>
              <a:t>)</a:t>
            </a:r>
          </a:p>
          <a:p>
            <a:pPr lvl="1"/>
            <a:r>
              <a:rPr lang="en-US" sz="3600" dirty="0"/>
              <a:t>Born in Shantung in 551 BCE to </a:t>
            </a:r>
            <a:r>
              <a:rPr lang="en-US" sz="3600" dirty="0" smtClean="0"/>
              <a:t>poor/</a:t>
            </a:r>
            <a:r>
              <a:rPr lang="en-US" sz="3600" dirty="0" err="1" smtClean="0"/>
              <a:t>ish</a:t>
            </a:r>
            <a:r>
              <a:rPr lang="en-US" sz="3600" dirty="0" smtClean="0"/>
              <a:t> </a:t>
            </a:r>
            <a:r>
              <a:rPr lang="en-US" sz="3600" dirty="0"/>
              <a:t>family; </a:t>
            </a:r>
            <a:r>
              <a:rPr lang="en-US" sz="3600" dirty="0" smtClean="0"/>
              <a:t>self-educated </a:t>
            </a:r>
            <a:r>
              <a:rPr lang="en-US" sz="3600" dirty="0"/>
              <a:t>and well read</a:t>
            </a:r>
          </a:p>
          <a:p>
            <a:pPr lvl="1"/>
            <a:r>
              <a:rPr lang="en-US" sz="3600" dirty="0"/>
              <a:t>Married </a:t>
            </a:r>
            <a:r>
              <a:rPr lang="en-US" sz="3600" dirty="0" smtClean="0"/>
              <a:t>a woman of higher status</a:t>
            </a:r>
          </a:p>
          <a:p>
            <a:pPr lvl="1"/>
            <a:r>
              <a:rPr lang="en-US" sz="3600" dirty="0" smtClean="0"/>
              <a:t>became </a:t>
            </a:r>
            <a:r>
              <a:rPr lang="en-US" sz="3600" dirty="0"/>
              <a:t>a local administrator </a:t>
            </a:r>
          </a:p>
          <a:p>
            <a:pPr lvl="1"/>
            <a:r>
              <a:rPr lang="en-US" sz="3600" dirty="0"/>
              <a:t>In </a:t>
            </a:r>
            <a:r>
              <a:rPr lang="en-US" sz="3600" dirty="0" smtClean="0"/>
              <a:t>50’s </a:t>
            </a:r>
            <a:r>
              <a:rPr lang="en-US" sz="3600" dirty="0"/>
              <a:t>got frustrated with corruption, </a:t>
            </a:r>
            <a:r>
              <a:rPr lang="en-US" sz="3600" dirty="0" smtClean="0"/>
              <a:t>turned to teaching </a:t>
            </a:r>
            <a:r>
              <a:rPr lang="en-US" sz="3600" dirty="0"/>
              <a:t>and philosophy</a:t>
            </a:r>
          </a:p>
          <a:p>
            <a:pPr lvl="1"/>
            <a:r>
              <a:rPr lang="en-US" sz="3600" dirty="0"/>
              <a:t>Ideas started to catch on, </a:t>
            </a:r>
            <a:r>
              <a:rPr lang="en-US" sz="3600" dirty="0" smtClean="0"/>
              <a:t>got </a:t>
            </a:r>
            <a:r>
              <a:rPr lang="en-US" sz="3600" dirty="0"/>
              <a:t>caught in the middle of a civil </a:t>
            </a:r>
            <a:r>
              <a:rPr lang="en-US" sz="3600" dirty="0" smtClean="0"/>
              <a:t>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13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787400"/>
          </a:xfrm>
        </p:spPr>
        <p:txBody>
          <a:bodyPr/>
          <a:lstStyle/>
          <a:p>
            <a:r>
              <a:rPr lang="en-US" dirty="0" smtClean="0"/>
              <a:t>Mencius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524000"/>
            <a:ext cx="9751060" cy="4546600"/>
          </a:xfrm>
        </p:spPr>
        <p:txBody>
          <a:bodyPr/>
          <a:lstStyle/>
          <a:p>
            <a:r>
              <a:rPr lang="en-US" sz="3200" dirty="0" smtClean="0"/>
              <a:t>Mencius </a:t>
            </a:r>
            <a:r>
              <a:rPr lang="en-US" sz="3200" dirty="0"/>
              <a:t>(</a:t>
            </a:r>
            <a:r>
              <a:rPr lang="en-US" sz="3200" dirty="0" err="1"/>
              <a:t>M’eng</a:t>
            </a:r>
            <a:r>
              <a:rPr lang="en-US" sz="3200" dirty="0"/>
              <a:t> </a:t>
            </a:r>
            <a:r>
              <a:rPr lang="en-US" sz="3200" dirty="0" err="1"/>
              <a:t>Tsu</a:t>
            </a:r>
            <a:r>
              <a:rPr lang="en-US" sz="3200" dirty="0"/>
              <a:t>, Mengzi)</a:t>
            </a:r>
          </a:p>
          <a:p>
            <a:pPr lvl="1"/>
            <a:r>
              <a:rPr lang="en-US" sz="3200" dirty="0" smtClean="0"/>
              <a:t>Lived 300’s BCE </a:t>
            </a:r>
          </a:p>
          <a:p>
            <a:pPr lvl="1"/>
            <a:r>
              <a:rPr lang="en-US" sz="3200" dirty="0" smtClean="0"/>
              <a:t>also </a:t>
            </a:r>
            <a:r>
              <a:rPr lang="en-US" sz="3200" dirty="0"/>
              <a:t>began life as an administrator</a:t>
            </a:r>
          </a:p>
          <a:p>
            <a:pPr lvl="1"/>
            <a:r>
              <a:rPr lang="en-US" sz="3200" dirty="0"/>
              <a:t>Reintroduced Confucianism after civil war</a:t>
            </a:r>
          </a:p>
          <a:p>
            <a:pPr lvl="1"/>
            <a:r>
              <a:rPr lang="en-US" sz="3200" dirty="0"/>
              <a:t>Came up with strong ideas of family devotion </a:t>
            </a:r>
            <a:endParaRPr lang="en-US" sz="3200" dirty="0" smtClean="0"/>
          </a:p>
          <a:p>
            <a:pPr marL="301752" lvl="1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	(</a:t>
            </a:r>
            <a:r>
              <a:rPr lang="en-US" sz="3200" dirty="0"/>
              <a:t>filial piety)</a:t>
            </a:r>
          </a:p>
          <a:p>
            <a:pPr lvl="1"/>
            <a:r>
              <a:rPr lang="en-US" sz="3200" dirty="0"/>
              <a:t>Long, </a:t>
            </a:r>
            <a:r>
              <a:rPr lang="en-US" sz="3200" dirty="0" smtClean="0"/>
              <a:t>explanatory </a:t>
            </a:r>
            <a:r>
              <a:rPr lang="en-US" sz="3200" dirty="0"/>
              <a:t>writings compared to snippets of Confucius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64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711200"/>
          </a:xfrm>
        </p:spPr>
        <p:txBody>
          <a:bodyPr/>
          <a:lstStyle/>
          <a:p>
            <a:r>
              <a:rPr lang="en-US" dirty="0"/>
              <a:t>Beliefs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1167938"/>
            <a:ext cx="10972800" cy="5232862"/>
          </a:xfrm>
        </p:spPr>
        <p:txBody>
          <a:bodyPr>
            <a:normAutofit/>
          </a:bodyPr>
          <a:lstStyle/>
          <a:p>
            <a:r>
              <a:rPr lang="en-US" sz="2800" dirty="0"/>
              <a:t>General idea is to become a </a:t>
            </a:r>
            <a:r>
              <a:rPr lang="en-US" sz="2800" dirty="0" err="1"/>
              <a:t>Junzi</a:t>
            </a:r>
            <a:r>
              <a:rPr lang="en-US" sz="2800" dirty="0"/>
              <a:t>, or “Superior Man”</a:t>
            </a:r>
          </a:p>
          <a:p>
            <a:pPr lvl="1"/>
            <a:r>
              <a:rPr lang="en-US" sz="2800" dirty="0"/>
              <a:t>People are considered basically good and need to learn to harness that good</a:t>
            </a:r>
          </a:p>
          <a:p>
            <a:pPr lvl="1"/>
            <a:r>
              <a:rPr lang="en-US" sz="2800" dirty="0"/>
              <a:t>Done through self control, hard work, devotion</a:t>
            </a:r>
          </a:p>
          <a:p>
            <a:pPr lvl="1"/>
            <a:r>
              <a:rPr lang="en-US" sz="2800" dirty="0"/>
              <a:t>Mixes in elements of hierarchy</a:t>
            </a:r>
            <a:r>
              <a:rPr lang="en-US" sz="2800" dirty="0" smtClean="0">
                <a:sym typeface="Wingdings"/>
              </a:rPr>
              <a:t> knowing </a:t>
            </a:r>
            <a:r>
              <a:rPr lang="en-US" sz="2800" dirty="0">
                <a:sym typeface="Wingdings"/>
              </a:rPr>
              <a:t>ones role and doing</a:t>
            </a:r>
            <a:endParaRPr lang="en-US" sz="2800" dirty="0"/>
          </a:p>
          <a:p>
            <a:r>
              <a:rPr lang="en-US" sz="2800" dirty="0"/>
              <a:t>Order and Ancestor Worship</a:t>
            </a:r>
          </a:p>
          <a:p>
            <a:pPr lvl="1"/>
            <a:r>
              <a:rPr lang="en-US" sz="2800" dirty="0"/>
              <a:t>Family becomes important and relationships within that family</a:t>
            </a:r>
          </a:p>
          <a:p>
            <a:pPr lvl="1"/>
            <a:r>
              <a:rPr lang="en-US" sz="2800" dirty="0"/>
              <a:t>Five key relationships: parent-child; husband-wife; older siblings-younger siblings; friend-friend; ruler-subject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89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711200"/>
          </a:xfrm>
        </p:spPr>
        <p:txBody>
          <a:bodyPr/>
          <a:lstStyle/>
          <a:p>
            <a:r>
              <a:rPr lang="en-US" dirty="0"/>
              <a:t>Beliefs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2" y="1143000"/>
            <a:ext cx="10133331" cy="4927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Leads </a:t>
            </a:r>
            <a:r>
              <a:rPr lang="en-US" sz="3600" dirty="0"/>
              <a:t>to Silver Rule:</a:t>
            </a:r>
          </a:p>
          <a:p>
            <a:pPr lvl="1"/>
            <a:r>
              <a:rPr lang="en-US" sz="3600" dirty="0"/>
              <a:t>Do not do unto other as you would not have them do to you; essentially do no harm</a:t>
            </a:r>
          </a:p>
          <a:p>
            <a:r>
              <a:rPr lang="en-US" sz="3600" dirty="0"/>
              <a:t>Doing all this on small level = a good, large level</a:t>
            </a:r>
          </a:p>
          <a:p>
            <a:r>
              <a:rPr lang="en-US" sz="3600" dirty="0"/>
              <a:t>Much like Daoism, believes in parallel heaven but does not specifically focus on a god or gods.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8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April 2, 2018 – 3 -4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your desk </a:t>
            </a:r>
          </a:p>
          <a:p>
            <a:pPr marL="0" indent="0">
              <a:buNone/>
            </a:pPr>
            <a:r>
              <a:rPr lang="en-US" dirty="0" smtClean="0"/>
              <a:t>LA 3rd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 smtClean="0"/>
              <a:t>Big Fish </a:t>
            </a:r>
            <a:r>
              <a:rPr lang="en-US" dirty="0" smtClean="0"/>
              <a:t>film guides</a:t>
            </a:r>
          </a:p>
          <a:p>
            <a:pPr marL="0" indent="0">
              <a:buNone/>
            </a:pPr>
            <a:r>
              <a:rPr lang="en-US" dirty="0" smtClean="0"/>
              <a:t>SS – 4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SS notebooks</a:t>
            </a:r>
          </a:p>
          <a:p>
            <a:pPr marL="0" indent="0">
              <a:buNone/>
            </a:pPr>
            <a:r>
              <a:rPr lang="en-US"/>
              <a:t>	</a:t>
            </a:r>
            <a:r>
              <a:rPr lang="en-US" smtClean="0"/>
              <a:t>text books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23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863600"/>
          </a:xfrm>
        </p:spPr>
        <p:txBody>
          <a:bodyPr/>
          <a:lstStyle/>
          <a:p>
            <a:r>
              <a:rPr lang="en-US" dirty="0"/>
              <a:t>Writings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2" y="1447800"/>
            <a:ext cx="10057131" cy="4622800"/>
          </a:xfrm>
        </p:spPr>
        <p:txBody>
          <a:bodyPr/>
          <a:lstStyle/>
          <a:p>
            <a:r>
              <a:rPr lang="en-US" sz="3200" dirty="0"/>
              <a:t>Analects</a:t>
            </a:r>
          </a:p>
          <a:p>
            <a:pPr lvl="1"/>
            <a:r>
              <a:rPr lang="en-US" sz="3200" dirty="0"/>
              <a:t>Record of Confucius’ teachings written down by his students</a:t>
            </a:r>
          </a:p>
          <a:p>
            <a:pPr lvl="1"/>
            <a:r>
              <a:rPr lang="en-US" sz="3200" dirty="0"/>
              <a:t>Short maxims (basis for “Confucius say ______.”)</a:t>
            </a:r>
          </a:p>
          <a:p>
            <a:pPr lvl="2"/>
            <a:r>
              <a:rPr lang="en-US" sz="3200" dirty="0"/>
              <a:t>Young man should respect father at home, boss at work, elders abroad; cultivate friendships with all</a:t>
            </a:r>
          </a:p>
          <a:p>
            <a:pPr lvl="2"/>
            <a:r>
              <a:rPr lang="en-US" sz="3200" dirty="0"/>
              <a:t>People can be led by fear but it would be better for them to be led by virtue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70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2" y="609600"/>
            <a:ext cx="10972800" cy="5867400"/>
          </a:xfrm>
        </p:spPr>
        <p:txBody>
          <a:bodyPr>
            <a:normAutofit fontScale="85000" lnSpcReduction="20000"/>
          </a:bodyPr>
          <a:lstStyle/>
          <a:p>
            <a:r>
              <a:rPr lang="en-US" sz="3300" dirty="0"/>
              <a:t>Real knowledge is to know the extent of one's </a:t>
            </a:r>
            <a:r>
              <a:rPr lang="en-US" sz="3300" dirty="0" smtClean="0"/>
              <a:t>ignorance</a:t>
            </a:r>
          </a:p>
          <a:p>
            <a:r>
              <a:rPr lang="en-US" sz="3300" dirty="0"/>
              <a:t>By three methods we may learn wisdom: First, by reflection, which is noblest; Second, by imitation, which is easiest; and third by experience, which is the </a:t>
            </a:r>
            <a:r>
              <a:rPr lang="en-US" sz="3300" dirty="0" smtClean="0"/>
              <a:t>bitterest</a:t>
            </a:r>
          </a:p>
          <a:p>
            <a:r>
              <a:rPr lang="en-US" sz="3300" dirty="0"/>
              <a:t>When anger rises, think of the </a:t>
            </a:r>
            <a:r>
              <a:rPr lang="en-US" sz="3300" dirty="0" smtClean="0"/>
              <a:t>consequences</a:t>
            </a:r>
          </a:p>
          <a:p>
            <a:r>
              <a:rPr lang="en-US" sz="3300" dirty="0"/>
              <a:t>It is easy to hate and it is difficult to love. This is how the whole scheme of things works. All good things are difficult to achieve; and bad things are very easy to get</a:t>
            </a:r>
            <a:r>
              <a:rPr lang="en-US" sz="3300" dirty="0" smtClean="0"/>
              <a:t>.</a:t>
            </a:r>
          </a:p>
          <a:p>
            <a:r>
              <a:rPr lang="en-US" sz="3300" dirty="0"/>
              <a:t>To know what you know and what you do not know, that is true knowledge</a:t>
            </a:r>
            <a:r>
              <a:rPr lang="en-US" sz="3300" dirty="0" smtClean="0"/>
              <a:t>.</a:t>
            </a:r>
          </a:p>
          <a:p>
            <a:r>
              <a:rPr lang="en-US" sz="3300" dirty="0"/>
              <a:t>Study the past, if you would divine the future.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6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863600"/>
          </a:xfrm>
        </p:spPr>
        <p:txBody>
          <a:bodyPr/>
          <a:lstStyle/>
          <a:p>
            <a:r>
              <a:rPr lang="en-US" dirty="0"/>
              <a:t>Writings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600200"/>
            <a:ext cx="9751060" cy="4470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Five </a:t>
            </a:r>
            <a:r>
              <a:rPr lang="en-US" sz="4000" dirty="0"/>
              <a:t>classics</a:t>
            </a:r>
          </a:p>
          <a:p>
            <a:pPr lvl="1"/>
            <a:r>
              <a:rPr lang="en-US" sz="4000" dirty="0"/>
              <a:t>Spread </a:t>
            </a:r>
            <a:r>
              <a:rPr lang="en-US" sz="4000" dirty="0" smtClean="0"/>
              <a:t>through </a:t>
            </a:r>
            <a:r>
              <a:rPr lang="en-US" sz="4000" dirty="0"/>
              <a:t>Asia and became basis for eastern philosophy</a:t>
            </a:r>
          </a:p>
          <a:p>
            <a:pPr lvl="1"/>
            <a:r>
              <a:rPr lang="en-US" sz="4000" dirty="0" smtClean="0"/>
              <a:t>Contains works </a:t>
            </a:r>
            <a:r>
              <a:rPr lang="en-US" sz="4000" dirty="0"/>
              <a:t>of Confucius and others</a:t>
            </a:r>
          </a:p>
          <a:p>
            <a:pPr lvl="1"/>
            <a:r>
              <a:rPr lang="en-US" sz="4000" dirty="0"/>
              <a:t>Most famous is the </a:t>
            </a:r>
            <a:r>
              <a:rPr lang="en-US" sz="4000" i="1" dirty="0"/>
              <a:t>I </a:t>
            </a:r>
            <a:r>
              <a:rPr lang="en-US" sz="4000" i="1" dirty="0" err="1"/>
              <a:t>Ching</a:t>
            </a:r>
            <a:r>
              <a:rPr lang="en-US" sz="4000" i="1" dirty="0"/>
              <a:t> </a:t>
            </a:r>
            <a:r>
              <a:rPr lang="en-US" sz="4000" dirty="0"/>
              <a:t>which codifies the idea of the universe and your role in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01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in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More acerbic </a:t>
            </a:r>
            <a:r>
              <a:rPr lang="en-US" sz="3200" dirty="0" smtClean="0"/>
              <a:t>(sharp – forthright – sarcastic)than </a:t>
            </a:r>
            <a:r>
              <a:rPr lang="en-US" sz="3200" dirty="0"/>
              <a:t>Daoism = more controversial</a:t>
            </a:r>
          </a:p>
          <a:p>
            <a:r>
              <a:rPr lang="en-US" sz="3200" dirty="0"/>
              <a:t>With Confucius’ death and civil war, his student </a:t>
            </a:r>
            <a:r>
              <a:rPr lang="en-US" sz="3200" dirty="0" smtClean="0"/>
              <a:t>spread out- differing ideas -  </a:t>
            </a:r>
            <a:r>
              <a:rPr lang="en-US" sz="3200" dirty="0" smtClean="0">
                <a:sym typeface="Wingdings"/>
              </a:rPr>
              <a:t>created </a:t>
            </a:r>
            <a:r>
              <a:rPr lang="en-US" sz="3200" dirty="0">
                <a:sym typeface="Wingdings"/>
              </a:rPr>
              <a:t>scholarly community of the Hundred Schools of Thought</a:t>
            </a:r>
          </a:p>
          <a:p>
            <a:r>
              <a:rPr lang="en-US" sz="3200" i="1" dirty="0">
                <a:sym typeface="Wingdings"/>
              </a:rPr>
              <a:t>Literati—</a:t>
            </a:r>
            <a:r>
              <a:rPr lang="en-US" sz="3200" dirty="0">
                <a:sym typeface="Wingdings"/>
              </a:rPr>
              <a:t>intellectual elite—gain power</a:t>
            </a:r>
            <a:endParaRPr lang="en-US" sz="3200" i="1" dirty="0">
              <a:sym typeface="Wingding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19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863600"/>
          </a:xfrm>
        </p:spPr>
        <p:txBody>
          <a:bodyPr/>
          <a:lstStyle/>
          <a:p>
            <a:r>
              <a:rPr lang="en-US" dirty="0"/>
              <a:t>Development in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447800"/>
            <a:ext cx="10285731" cy="4622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ym typeface="Wingdings"/>
              </a:rPr>
              <a:t>Eventually </a:t>
            </a:r>
            <a:r>
              <a:rPr lang="en-US" sz="3600" dirty="0">
                <a:sym typeface="Wingdings"/>
              </a:rPr>
              <a:t>seen as a problem by </a:t>
            </a:r>
            <a:r>
              <a:rPr lang="en-US" sz="3600" dirty="0" smtClean="0">
                <a:sym typeface="Wingdings"/>
              </a:rPr>
              <a:t>the government -led </a:t>
            </a:r>
            <a:r>
              <a:rPr lang="en-US" sz="3600" dirty="0">
                <a:sym typeface="Wingdings"/>
              </a:rPr>
              <a:t>to era of Book Burning </a:t>
            </a:r>
            <a:r>
              <a:rPr lang="en-US" sz="3600" dirty="0" smtClean="0">
                <a:sym typeface="Wingdings"/>
              </a:rPr>
              <a:t>/ attacks on scholars</a:t>
            </a:r>
          </a:p>
          <a:p>
            <a:r>
              <a:rPr lang="en-US" sz="3600" dirty="0" smtClean="0">
                <a:sym typeface="Wingdings"/>
              </a:rPr>
              <a:t>swings </a:t>
            </a:r>
            <a:r>
              <a:rPr lang="en-US" sz="3600" dirty="0">
                <a:sym typeface="Wingdings"/>
              </a:rPr>
              <a:t>back and became basis for hierarchy of Chinese government and official religion of the state</a:t>
            </a:r>
          </a:p>
          <a:p>
            <a:r>
              <a:rPr lang="en-US" sz="3600" dirty="0">
                <a:sym typeface="Wingdings"/>
              </a:rPr>
              <a:t>Added to folk Daoism &amp; Buddhism to create state religion of most Chinese until </a:t>
            </a:r>
            <a:r>
              <a:rPr lang="en-US" sz="3600" dirty="0" smtClean="0">
                <a:sym typeface="Wingdings"/>
              </a:rPr>
              <a:t>Communism  (1940’s)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97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635000"/>
          </a:xfrm>
        </p:spPr>
        <p:txBody>
          <a:bodyPr/>
          <a:lstStyle/>
          <a:p>
            <a:r>
              <a:rPr lang="en-US" dirty="0" smtClean="0"/>
              <a:t>Shiva</a:t>
            </a:r>
            <a:endParaRPr lang="en-US" dirty="0"/>
          </a:p>
        </p:txBody>
      </p:sp>
      <p:pic>
        <p:nvPicPr>
          <p:cNvPr id="4" name="Picture 5" descr="A giant statue in Bangalore depicting Shiva meditating">
            <a:hlinkClick r:id="rId2" tooltip="A giant statue in Bangalore depicting Shiva meditating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2" y="609600"/>
            <a:ext cx="73914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70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838200"/>
            <a:ext cx="10209531" cy="5232400"/>
          </a:xfrm>
        </p:spPr>
        <p:txBody>
          <a:bodyPr/>
          <a:lstStyle/>
          <a:p>
            <a:r>
              <a:rPr lang="en-US" sz="4000" dirty="0"/>
              <a:t>After era of book burning, Confucianism was </a:t>
            </a:r>
            <a:r>
              <a:rPr lang="en-US" sz="4000" dirty="0" smtClean="0"/>
              <a:t>existed peacefully - allowed </a:t>
            </a:r>
            <a:r>
              <a:rPr lang="en-US" sz="4000" dirty="0"/>
              <a:t>by </a:t>
            </a:r>
            <a:r>
              <a:rPr lang="en-US" sz="4000" dirty="0" smtClean="0"/>
              <a:t>the state </a:t>
            </a:r>
            <a:r>
              <a:rPr lang="en-US" sz="4000" dirty="0"/>
              <a:t>for nearly 2000 years</a:t>
            </a:r>
          </a:p>
          <a:p>
            <a:r>
              <a:rPr lang="en-US" sz="4000" dirty="0"/>
              <a:t>Like Daoism, came under fire during Cultural Revolution </a:t>
            </a:r>
            <a:r>
              <a:rPr lang="en-US" sz="4000" dirty="0" smtClean="0"/>
              <a:t>(Mao) as </a:t>
            </a:r>
            <a:r>
              <a:rPr lang="en-US" sz="4000" dirty="0"/>
              <a:t>naïve, old world philosophy</a:t>
            </a:r>
          </a:p>
          <a:p>
            <a:pPr lvl="1"/>
            <a:r>
              <a:rPr lang="en-US" sz="4000" dirty="0"/>
              <a:t>Violently persecuted in 1960s and 1970s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07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Confucianism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Now </a:t>
            </a:r>
            <a:r>
              <a:rPr lang="en-US" sz="4400" dirty="0"/>
              <a:t>seen as </a:t>
            </a:r>
            <a:r>
              <a:rPr lang="en-US" sz="4400" dirty="0" smtClean="0"/>
              <a:t>“jewel” </a:t>
            </a:r>
            <a:r>
              <a:rPr lang="en-US" sz="4400" dirty="0"/>
              <a:t>of ancient state</a:t>
            </a:r>
          </a:p>
          <a:p>
            <a:r>
              <a:rPr lang="en-US" sz="4400" dirty="0" smtClean="0"/>
              <a:t>Also </a:t>
            </a:r>
            <a:r>
              <a:rPr lang="en-US" sz="4400" dirty="0"/>
              <a:t>influential in other Asian countries, most notably Korea and Japan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18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your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See list of page numbers for </a:t>
            </a:r>
            <a:r>
              <a:rPr lang="en-US" sz="4400" dirty="0" smtClean="0"/>
              <a:t>Confucianism</a:t>
            </a:r>
          </a:p>
          <a:p>
            <a:r>
              <a:rPr lang="en-US" sz="4400" dirty="0" smtClean="0"/>
              <a:t>Scan and take notes that are not in your lecture notes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233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711200"/>
          </a:xfrm>
        </p:spPr>
        <p:txBody>
          <a:bodyPr/>
          <a:lstStyle/>
          <a:p>
            <a:pPr algn="ctr"/>
            <a:r>
              <a:rPr lang="en-US" dirty="0" smtClean="0"/>
              <a:t>April 3,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143000"/>
            <a:ext cx="10361931" cy="518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LA – 3</a:t>
            </a:r>
            <a:r>
              <a:rPr lang="en-US" b="1" baseline="30000" dirty="0" smtClean="0"/>
              <a:t>rd</a:t>
            </a:r>
            <a:r>
              <a:rPr lang="en-US" b="1" dirty="0" smtClean="0"/>
              <a:t> </a:t>
            </a:r>
          </a:p>
          <a:p>
            <a:pPr marL="0" indent="0" algn="ctr">
              <a:buNone/>
            </a:pPr>
            <a:r>
              <a:rPr lang="en-US" b="1" dirty="0" smtClean="0"/>
              <a:t>Lab – work on BMU</a:t>
            </a:r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SS – 4</a:t>
            </a:r>
            <a:r>
              <a:rPr lang="en-US" b="1" baseline="30000" dirty="0" smtClean="0"/>
              <a:t>th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Add to stamp sheets</a:t>
            </a:r>
          </a:p>
          <a:p>
            <a:pPr marL="0" indent="0">
              <a:buNone/>
            </a:pPr>
            <a:r>
              <a:rPr lang="en-US" b="1" dirty="0" smtClean="0"/>
              <a:t>4/4 - 2 quilt pieces -    4/5 - 2 quilt pieces  </a:t>
            </a:r>
          </a:p>
          <a:p>
            <a:pPr marL="0" indent="0">
              <a:buNone/>
            </a:pPr>
            <a:r>
              <a:rPr lang="en-US" b="1" dirty="0"/>
              <a:t>4/6- 2 quilt pieces </a:t>
            </a:r>
            <a:r>
              <a:rPr lang="en-US" b="1" dirty="0" smtClean="0"/>
              <a:t>-     4/6-quilt pieces cut out</a:t>
            </a:r>
          </a:p>
          <a:p>
            <a:pPr marL="0" indent="0">
              <a:buNone/>
            </a:pPr>
            <a:r>
              <a:rPr lang="en-US" b="1" dirty="0"/>
              <a:t>John Green - </a:t>
            </a:r>
            <a:r>
              <a:rPr lang="en-US" b="1" dirty="0" smtClean="0"/>
              <a:t>China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Work on Quilt assignments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6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711200"/>
          </a:xfrm>
        </p:spPr>
        <p:txBody>
          <a:bodyPr/>
          <a:lstStyle/>
          <a:p>
            <a:pPr algn="ctr"/>
            <a:r>
              <a:rPr lang="en-US" dirty="0" smtClean="0"/>
              <a:t>April 3,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143000"/>
            <a:ext cx="10361931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Add to stamp sheets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4/4 - 2 quilt pieces -    4/5 - 2 quilt pieces  </a:t>
            </a:r>
          </a:p>
          <a:p>
            <a:pPr marL="0" indent="0">
              <a:buNone/>
            </a:pPr>
            <a:r>
              <a:rPr lang="en-US" b="1" dirty="0"/>
              <a:t>4/6- 2 quilt pieces </a:t>
            </a:r>
            <a:r>
              <a:rPr lang="en-US" b="1" dirty="0" smtClean="0"/>
              <a:t>-     4/6-quilt pieces cut out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John Green - </a:t>
            </a:r>
            <a:r>
              <a:rPr lang="en-US" b="1" dirty="0" smtClean="0"/>
              <a:t>China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Work on Quilt assignments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01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787400"/>
          </a:xfrm>
        </p:spPr>
        <p:txBody>
          <a:bodyPr/>
          <a:lstStyle/>
          <a:p>
            <a:r>
              <a:rPr lang="en-US" dirty="0" smtClean="0"/>
              <a:t>Quilt 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295400"/>
            <a:ext cx="10361931" cy="4775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Culminating Grades = </a:t>
            </a:r>
          </a:p>
          <a:p>
            <a:pPr marL="0" indent="0">
              <a:buNone/>
            </a:pPr>
            <a:r>
              <a:rPr lang="en-US" b="1" dirty="0" smtClean="0"/>
              <a:t>INDEPENDENT WORK = </a:t>
            </a:r>
          </a:p>
          <a:p>
            <a:pPr marL="0" indent="0">
              <a:buNone/>
            </a:pPr>
            <a:r>
              <a:rPr lang="en-US" b="1" dirty="0"/>
              <a:t>N</a:t>
            </a:r>
            <a:r>
              <a:rPr lang="en-US" b="1" dirty="0" smtClean="0"/>
              <a:t>o talking during class time given to work on your quilt pieces 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Talking during work time = point deductions for quilt grade</a:t>
            </a:r>
          </a:p>
          <a:p>
            <a:pPr marL="0" indent="0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Your colored paper is for final draft quality work!!  </a:t>
            </a:r>
          </a:p>
          <a:p>
            <a:pPr marL="0" indent="0" algn="ctr">
              <a:buNone/>
            </a:pPr>
            <a:r>
              <a:rPr lang="en-US" b="1" dirty="0" smtClean="0"/>
              <a:t>First draft / Final draft is the way to go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2138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– SHORT ANSWER</a:t>
            </a:r>
          </a:p>
          <a:p>
            <a:pPr marL="0" indent="0">
              <a:buNone/>
            </a:pPr>
            <a:r>
              <a:rPr lang="en-US" dirty="0" smtClean="0"/>
              <a:t>SHOULD REQUIRE ONE TO TWO SENTENCES TO ANSWER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QUESTIONS ON THE FRONT</a:t>
            </a:r>
          </a:p>
          <a:p>
            <a:pPr marL="0" indent="0">
              <a:buNone/>
            </a:pPr>
            <a:r>
              <a:rPr lang="en-US" dirty="0" smtClean="0"/>
              <a:t>ANSWERS ON THE 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1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787400"/>
          </a:xfrm>
        </p:spPr>
        <p:txBody>
          <a:bodyPr/>
          <a:lstStyle/>
          <a:p>
            <a:r>
              <a:rPr lang="en-US" dirty="0" smtClean="0"/>
              <a:t>April 4,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219200"/>
            <a:ext cx="11125200" cy="5257800"/>
          </a:xfrm>
        </p:spPr>
        <p:txBody>
          <a:bodyPr>
            <a:normAutofit/>
          </a:bodyPr>
          <a:lstStyle/>
          <a:p>
            <a:r>
              <a:rPr lang="en-US" b="1" dirty="0" smtClean="0"/>
              <a:t>LA </a:t>
            </a:r>
            <a:r>
              <a:rPr lang="en-US" b="1" smtClean="0"/>
              <a:t>– 3</a:t>
            </a:r>
            <a:r>
              <a:rPr lang="en-US" b="1" baseline="30000" smtClean="0"/>
              <a:t>rd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Lab – work on BMU / peer edits if you have arranged to do so with a partner</a:t>
            </a:r>
          </a:p>
          <a:p>
            <a:pPr marL="0" indent="0">
              <a:buNone/>
            </a:pPr>
            <a:r>
              <a:rPr lang="en-US" b="1" dirty="0" smtClean="0"/>
              <a:t>Extra peer edit sheets available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Friday – </a:t>
            </a:r>
            <a:r>
              <a:rPr lang="en-US" b="1" dirty="0">
                <a:solidFill>
                  <a:srgbClr val="FF0000"/>
                </a:solidFill>
              </a:rPr>
              <a:t>paper clipped together!!! 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Top to Bottom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BMU paper, </a:t>
            </a:r>
            <a:r>
              <a:rPr lang="en-US" b="1" dirty="0" smtClean="0">
                <a:solidFill>
                  <a:srgbClr val="FF0000"/>
                </a:solidFill>
              </a:rPr>
              <a:t>  first </a:t>
            </a:r>
            <a:r>
              <a:rPr lang="en-US" b="1" dirty="0">
                <a:solidFill>
                  <a:srgbClr val="FF0000"/>
                </a:solidFill>
              </a:rPr>
              <a:t>draft, </a:t>
            </a:r>
            <a:r>
              <a:rPr lang="en-US" b="1" dirty="0" smtClean="0">
                <a:solidFill>
                  <a:srgbClr val="FF0000"/>
                </a:solidFill>
              </a:rPr>
              <a:t>   peer </a:t>
            </a:r>
            <a:r>
              <a:rPr lang="en-US" b="1" dirty="0">
                <a:solidFill>
                  <a:srgbClr val="FF0000"/>
                </a:solidFill>
              </a:rPr>
              <a:t>edit sheet, </a:t>
            </a:r>
            <a:r>
              <a:rPr lang="en-US" b="1" dirty="0" smtClean="0">
                <a:solidFill>
                  <a:srgbClr val="FF0000"/>
                </a:solidFill>
              </a:rPr>
              <a:t>  stamp sheet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85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7874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April 4, 2018 – New </a:t>
            </a:r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en-US" b="1" dirty="0" smtClean="0">
                <a:solidFill>
                  <a:srgbClr val="FF0000"/>
                </a:solidFill>
              </a:rPr>
              <a:t>ubric – Also </a:t>
            </a:r>
            <a:r>
              <a:rPr lang="en-US" b="1" dirty="0">
                <a:solidFill>
                  <a:srgbClr val="FF0000"/>
                </a:solidFill>
              </a:rPr>
              <a:t>O</a:t>
            </a:r>
            <a:r>
              <a:rPr lang="en-US" b="1" dirty="0" smtClean="0">
                <a:solidFill>
                  <a:srgbClr val="FF0000"/>
                </a:solidFill>
              </a:rPr>
              <a:t>nline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219200"/>
            <a:ext cx="111252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SS – 4</a:t>
            </a:r>
            <a:r>
              <a:rPr lang="en-US" b="1" baseline="30000" dirty="0" smtClean="0"/>
              <a:t>th         </a:t>
            </a:r>
          </a:p>
          <a:p>
            <a:pPr marL="0" indent="0">
              <a:buNone/>
            </a:pPr>
            <a:r>
              <a:rPr lang="en-US" sz="3600" b="1" baseline="30000" dirty="0" smtClean="0"/>
              <a:t>Quilt</a:t>
            </a:r>
            <a:r>
              <a:rPr lang="en-US" sz="3600" b="1" baseline="30000" dirty="0"/>
              <a:t> </a:t>
            </a:r>
            <a:r>
              <a:rPr lang="en-US" sz="3600" b="1" baseline="30000" dirty="0" smtClean="0"/>
              <a:t>Work is independent work for the Culminating category – like a test</a:t>
            </a:r>
          </a:p>
          <a:p>
            <a:pPr marL="0" indent="0">
              <a:buNone/>
            </a:pPr>
            <a:r>
              <a:rPr lang="en-US" sz="3600" b="1" baseline="30000" dirty="0" smtClean="0"/>
              <a:t>No talking -</a:t>
            </a:r>
            <a:endParaRPr lang="en-US" b="1" baseline="30000" dirty="0" smtClean="0"/>
          </a:p>
          <a:p>
            <a:pPr marL="0" indent="0" algn="ctr">
              <a:buNone/>
            </a:pPr>
            <a:r>
              <a:rPr lang="en-US" b="1" dirty="0" smtClean="0"/>
              <a:t>Lab as needed for quilt assignment </a:t>
            </a:r>
            <a:endParaRPr lang="en-US" b="1" dirty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Add </a:t>
            </a:r>
            <a:r>
              <a:rPr lang="en-US" b="1" dirty="0"/>
              <a:t>to stamp sheets</a:t>
            </a:r>
          </a:p>
          <a:p>
            <a:pPr marL="0" indent="0">
              <a:buNone/>
            </a:pPr>
            <a:r>
              <a:rPr lang="en-US" b="1" dirty="0"/>
              <a:t>4/4 - 2 quilt </a:t>
            </a:r>
            <a:r>
              <a:rPr lang="en-US" b="1"/>
              <a:t>pieces </a:t>
            </a:r>
            <a:r>
              <a:rPr lang="en-US" b="1" smtClean="0"/>
              <a:t>  4/5 </a:t>
            </a:r>
            <a:r>
              <a:rPr lang="en-US" b="1" dirty="0"/>
              <a:t>- 2 quilt pieces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4/6- </a:t>
            </a:r>
            <a:r>
              <a:rPr lang="en-US" b="1" dirty="0"/>
              <a:t>2 quilt pieces </a:t>
            </a:r>
            <a:r>
              <a:rPr lang="en-US" b="1" dirty="0" smtClean="0"/>
              <a:t>   4/6-quilt </a:t>
            </a:r>
            <a:r>
              <a:rPr lang="en-US" b="1" dirty="0"/>
              <a:t>pieces cut out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13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12" y="304800"/>
            <a:ext cx="11430000" cy="626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3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ED80E12-3BE9-4746-820E-FFB249F467F2}">
  <ds:schemaRefs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  <ds:schemaRef ds:uri="4873beb7-5857-4685-be1f-d57550cc96cc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book education presentation (widescreen)</Template>
  <TotalTime>1130</TotalTime>
  <Words>5044</Words>
  <Application>Microsoft Office PowerPoint</Application>
  <PresentationFormat>Custom</PresentationFormat>
  <Paragraphs>853</Paragraphs>
  <Slides>146</Slides>
  <Notes>17</Notes>
  <HiddenSlides>6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146</vt:i4>
      </vt:variant>
    </vt:vector>
  </HeadingPairs>
  <TitlesOfParts>
    <vt:vector size="155" baseType="lpstr">
      <vt:lpstr>Arial</vt:lpstr>
      <vt:lpstr>Book Antiqua</vt:lpstr>
      <vt:lpstr>Calibri</vt:lpstr>
      <vt:lpstr>Constantia</vt:lpstr>
      <vt:lpstr>Goudy Old Style</vt:lpstr>
      <vt:lpstr>Times New Roman</vt:lpstr>
      <vt:lpstr>Wingdings</vt:lpstr>
      <vt:lpstr>Wingdings 2</vt:lpstr>
      <vt:lpstr>Books Classic 16x9</vt:lpstr>
      <vt:lpstr>Eastern Religions / Philosophies</vt:lpstr>
      <vt:lpstr>PowerPoint Presentation</vt:lpstr>
      <vt:lpstr>Introduction</vt:lpstr>
      <vt:lpstr>PowerPoint Presentation</vt:lpstr>
      <vt:lpstr>Major texts of Hinduism</vt:lpstr>
      <vt:lpstr>Brahma (the big guy)</vt:lpstr>
      <vt:lpstr>Polytheistic?</vt:lpstr>
      <vt:lpstr>Shiva </vt:lpstr>
      <vt:lpstr>Shiva</vt:lpstr>
      <vt:lpstr>PowerPoint Presentation</vt:lpstr>
      <vt:lpstr>PowerPoint Presentation</vt:lpstr>
      <vt:lpstr>Brahma </vt:lpstr>
      <vt:lpstr>Brahma</vt:lpstr>
      <vt:lpstr>PowerPoint Presentation</vt:lpstr>
      <vt:lpstr>Vishnu</vt:lpstr>
      <vt:lpstr>PowerPoint Presentation</vt:lpstr>
      <vt:lpstr>Vishnu</vt:lpstr>
      <vt:lpstr>Kali</vt:lpstr>
      <vt:lpstr>Kali wears a necklace made from men's skulls </vt:lpstr>
      <vt:lpstr>March 27, 2018</vt:lpstr>
      <vt:lpstr>Ganesha</vt:lpstr>
      <vt:lpstr>PowerPoint Presentation</vt:lpstr>
      <vt:lpstr>Saraswati</vt:lpstr>
      <vt:lpstr>PowerPoint Presentation</vt:lpstr>
      <vt:lpstr>Beliefs of Hinduism</vt:lpstr>
      <vt:lpstr>March 26, 2018</vt:lpstr>
      <vt:lpstr>PowerPoint Presentation</vt:lpstr>
      <vt:lpstr>Karma = actions  Dharma = duties</vt:lpstr>
      <vt:lpstr>Beliefs of Hinduism</vt:lpstr>
      <vt:lpstr>PowerPoint Presentation</vt:lpstr>
      <vt:lpstr>How does the caste system influence Hindu beliefs?</vt:lpstr>
      <vt:lpstr> If you obey your dharma and have good karma you will be reincarnated to achieve Moksha.</vt:lpstr>
      <vt:lpstr>Discuss in Groups  -  Create a graphic </vt:lpstr>
      <vt:lpstr>PowerPoint Presentation</vt:lpstr>
      <vt:lpstr>Use your text for Hinduism</vt:lpstr>
      <vt:lpstr>Jainism</vt:lpstr>
      <vt:lpstr>Jainism</vt:lpstr>
      <vt:lpstr>Jainism</vt:lpstr>
      <vt:lpstr>Jainism – concepts </vt:lpstr>
      <vt:lpstr>Jainism – concepts </vt:lpstr>
      <vt:lpstr>Jainism – concepts </vt:lpstr>
      <vt:lpstr>Consult your text book . . . Jainism</vt:lpstr>
      <vt:lpstr>Buddhism –  Background Information</vt:lpstr>
      <vt:lpstr>Beliefs of Buddhism</vt:lpstr>
      <vt:lpstr>Main Beliefs of Buddhism</vt:lpstr>
      <vt:lpstr>Main Beliefs of Buddhism</vt:lpstr>
      <vt:lpstr>Main Beliefs of Buddhism</vt:lpstr>
      <vt:lpstr>John Green ….</vt:lpstr>
      <vt:lpstr>March 29, 2018  Read pages 79-82</vt:lpstr>
      <vt:lpstr>Add to SS stamp sheet</vt:lpstr>
      <vt:lpstr>April 2, 2018</vt:lpstr>
      <vt:lpstr>April 3, 2018</vt:lpstr>
      <vt:lpstr>April 4, 2018</vt:lpstr>
      <vt:lpstr>April 5, 2018</vt:lpstr>
      <vt:lpstr>April 6, 2018</vt:lpstr>
      <vt:lpstr>March 29, 2018</vt:lpstr>
      <vt:lpstr>A few more concepts . . .</vt:lpstr>
      <vt:lpstr>Variations of Buddhism</vt:lpstr>
      <vt:lpstr>PowerPoint Presentation</vt:lpstr>
      <vt:lpstr>Daoism</vt:lpstr>
      <vt:lpstr>PowerPoint Presentation</vt:lpstr>
      <vt:lpstr>PowerPoint Presentation</vt:lpstr>
      <vt:lpstr>The Dao</vt:lpstr>
      <vt:lpstr>Yin and Yang</vt:lpstr>
      <vt:lpstr>PowerPoint Presentation</vt:lpstr>
      <vt:lpstr>PowerPoint Presentation</vt:lpstr>
      <vt:lpstr>Chi </vt:lpstr>
      <vt:lpstr>Tao Te Ching</vt:lpstr>
      <vt:lpstr>Lao Tzu &amp; Chuang Tzu</vt:lpstr>
      <vt:lpstr>Divinity: Ancestors and Gods</vt:lpstr>
      <vt:lpstr>PowerPoint Presentation</vt:lpstr>
      <vt:lpstr>Daoism and Chinese history/culture</vt:lpstr>
      <vt:lpstr>PowerPoint Presentation</vt:lpstr>
      <vt:lpstr>Daoism in modernity</vt:lpstr>
      <vt:lpstr>March 30, 2018 </vt:lpstr>
      <vt:lpstr>March 30, 2018</vt:lpstr>
      <vt:lpstr>Confucianism</vt:lpstr>
      <vt:lpstr>Background</vt:lpstr>
      <vt:lpstr>Background</vt:lpstr>
      <vt:lpstr>Confucius</vt:lpstr>
      <vt:lpstr>Mencius</vt:lpstr>
      <vt:lpstr>Beliefs</vt:lpstr>
      <vt:lpstr>Beliefs</vt:lpstr>
      <vt:lpstr>April 2, 2018 – 3 -4</vt:lpstr>
      <vt:lpstr>Writings</vt:lpstr>
      <vt:lpstr>PowerPoint Presentation</vt:lpstr>
      <vt:lpstr>Writings</vt:lpstr>
      <vt:lpstr>Development in history</vt:lpstr>
      <vt:lpstr>Development in history</vt:lpstr>
      <vt:lpstr>PowerPoint Presentation</vt:lpstr>
      <vt:lpstr>Confucianism </vt:lpstr>
      <vt:lpstr>Use your text</vt:lpstr>
      <vt:lpstr>April 3, 2018</vt:lpstr>
      <vt:lpstr>April 3, 2018</vt:lpstr>
      <vt:lpstr>Quilt Assignments</vt:lpstr>
      <vt:lpstr>PowerPoint Presentation</vt:lpstr>
      <vt:lpstr>April 4, 2018</vt:lpstr>
      <vt:lpstr>April 4, 2018 – New Rubric – Also Online</vt:lpstr>
      <vt:lpstr>PowerPoint Presentation</vt:lpstr>
      <vt:lpstr>PowerPoint Presentation</vt:lpstr>
      <vt:lpstr>April 5, 2018</vt:lpstr>
      <vt:lpstr>PowerPoint Presentation</vt:lpstr>
      <vt:lpstr>PowerPoint Presentation</vt:lpstr>
      <vt:lpstr>April 6, 2018</vt:lpstr>
      <vt:lpstr>April 6, 2018</vt:lpstr>
      <vt:lpstr>April 6, 2018</vt:lpstr>
      <vt:lpstr>Group Work</vt:lpstr>
      <vt:lpstr>April 6, 2018</vt:lpstr>
      <vt:lpstr>April 6, 2018</vt:lpstr>
      <vt:lpstr>PowerPoint Presentation</vt:lpstr>
      <vt:lpstr>What is a quilt?</vt:lpstr>
      <vt:lpstr>PowerPoint Presentation</vt:lpstr>
      <vt:lpstr>April 16, 2018</vt:lpstr>
      <vt:lpstr>April 17, 2018</vt:lpstr>
      <vt:lpstr>April 18, 2018</vt:lpstr>
      <vt:lpstr>April 18, 2018</vt:lpstr>
      <vt:lpstr>It is time for a singing competition . . . </vt:lpstr>
      <vt:lpstr>Timeline of Chinese Dynasties:</vt:lpstr>
      <vt:lpstr>Time Travel Tourism</vt:lpstr>
      <vt:lpstr>Note taking guide</vt:lpstr>
      <vt:lpstr>PowerPoint Presentation</vt:lpstr>
      <vt:lpstr>Sources</vt:lpstr>
      <vt:lpstr>Class time tomorrow for Time Travel Tourism</vt:lpstr>
      <vt:lpstr>April 19, 2018</vt:lpstr>
      <vt:lpstr>April 19, 2018</vt:lpstr>
      <vt:lpstr>Research Question due 4/23</vt:lpstr>
      <vt:lpstr>Regarding step 3</vt:lpstr>
      <vt:lpstr>To begin today . . .</vt:lpstr>
      <vt:lpstr>Note taking guide for your assigned time period Organize notes into these categories</vt:lpstr>
      <vt:lpstr>April 20, 2018</vt:lpstr>
      <vt:lpstr>April 23 - Shakespeare</vt:lpstr>
      <vt:lpstr>April 24 – Shakespeare – Periods 3-4</vt:lpstr>
      <vt:lpstr>April 24 – Shakespeare – Period 5  – lab 4/26, library 4/27</vt:lpstr>
      <vt:lpstr>Group Work – divide the categories among your group Your poster should focus on your assigned category/s Record who is doing what  - then turn in the list</vt:lpstr>
      <vt:lpstr>April 25, 2018- Shakespeare</vt:lpstr>
      <vt:lpstr>4/26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5/7 – lab day</vt:lpstr>
      <vt:lpstr>5/8</vt:lpstr>
      <vt:lpstr>5/9</vt:lpstr>
      <vt:lpstr>5/10</vt:lpstr>
    </vt:vector>
  </TitlesOfParts>
  <Company>Issaquah School District 411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Eastern Religions</dc:title>
  <dc:creator>Maechler, Gregory    SHS - Staff</dc:creator>
  <cp:lastModifiedBy>Anderson, Julie    SHS - Staff</cp:lastModifiedBy>
  <cp:revision>82</cp:revision>
  <dcterms:created xsi:type="dcterms:W3CDTF">2018-03-20T18:12:47Z</dcterms:created>
  <dcterms:modified xsi:type="dcterms:W3CDTF">2018-04-24T18:39:01Z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