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AE66-5655-4E39-9E30-0F94BB79F2AA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50C8-3336-4018-87EA-CBB3E55EF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5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AE66-5655-4E39-9E30-0F94BB79F2AA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50C8-3336-4018-87EA-CBB3E55EF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AE66-5655-4E39-9E30-0F94BB79F2AA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50C8-3336-4018-87EA-CBB3E55EF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20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D8949-279F-483D-9B16-63CA6AD60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9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AE66-5655-4E39-9E30-0F94BB79F2AA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50C8-3336-4018-87EA-CBB3E55EF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5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AE66-5655-4E39-9E30-0F94BB79F2AA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50C8-3336-4018-87EA-CBB3E55EF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8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AE66-5655-4E39-9E30-0F94BB79F2AA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50C8-3336-4018-87EA-CBB3E55EF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6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AE66-5655-4E39-9E30-0F94BB79F2AA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50C8-3336-4018-87EA-CBB3E55EF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AE66-5655-4E39-9E30-0F94BB79F2AA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50C8-3336-4018-87EA-CBB3E55EF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0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AE66-5655-4E39-9E30-0F94BB79F2AA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50C8-3336-4018-87EA-CBB3E55EF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4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AE66-5655-4E39-9E30-0F94BB79F2AA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50C8-3336-4018-87EA-CBB3E55EF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AE66-5655-4E39-9E30-0F94BB79F2AA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50C8-3336-4018-87EA-CBB3E55EF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4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AE66-5655-4E39-9E30-0F94BB79F2AA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450C8-3336-4018-87EA-CBB3E55EF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2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6200"/>
            <a:ext cx="7772400" cy="10668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June 8 – PPYP – Test Monday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295400"/>
            <a:ext cx="8686800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</a:t>
            </a:r>
          </a:p>
          <a:p>
            <a:pPr marL="0" indent="0" algn="ctr">
              <a:buNone/>
            </a:pPr>
            <a:r>
              <a:rPr lang="en-US" b="1" dirty="0" smtClean="0"/>
              <a:t>Review Work on Tues. and Weds.</a:t>
            </a:r>
          </a:p>
          <a:p>
            <a:pPr marL="0" indent="0" algn="ctr">
              <a:buNone/>
            </a:pPr>
            <a:r>
              <a:rPr lang="en-US" b="1" dirty="0" smtClean="0"/>
              <a:t>Great Depression / New Deal</a:t>
            </a:r>
          </a:p>
          <a:p>
            <a:pPr marL="0" indent="0" algn="ctr">
              <a:buNone/>
            </a:pPr>
            <a:r>
              <a:rPr lang="en-US" b="1" dirty="0" smtClean="0"/>
              <a:t>WWII – American Neutrality, key players</a:t>
            </a:r>
          </a:p>
          <a:p>
            <a:pPr marL="0" indent="0" algn="ctr">
              <a:buNone/>
            </a:pPr>
            <a:r>
              <a:rPr lang="en-US" b="1" dirty="0" smtClean="0"/>
              <a:t>1945-1960 ( 1950’s unit)</a:t>
            </a:r>
          </a:p>
          <a:p>
            <a:pPr marL="0" indent="0" algn="ctr">
              <a:buNone/>
            </a:pPr>
            <a:r>
              <a:rPr lang="en-US" b="1" dirty="0" smtClean="0"/>
              <a:t>1960’s / Vietnam</a:t>
            </a:r>
          </a:p>
          <a:p>
            <a:pPr marL="0" indent="0" algn="ctr">
              <a:buNone/>
            </a:pPr>
            <a:r>
              <a:rPr lang="en-US" b="1" dirty="0" smtClean="0"/>
              <a:t>Nixon/Watergate/Ford/Carter/Reagan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2765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09600"/>
            <a:ext cx="7772400" cy="60198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Nixon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520 </a:t>
            </a:r>
            <a:r>
              <a:rPr lang="en-US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Electoral Votes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total of 538</a:t>
            </a:r>
            <a:b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Bigger Landslide than Johnson in 1964</a:t>
            </a:r>
            <a:br>
              <a:rPr lang="en-US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you know, Nixon will not complete his second term as </a:t>
            </a:r>
            <a:br>
              <a:rPr lang="en-US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POTUS</a:t>
            </a:r>
            <a:r>
              <a:rPr lang="en-US" altLang="en-US" dirty="0">
                <a:solidFill>
                  <a:schemeClr val="tx1"/>
                </a:solidFill>
                <a:ea typeface="Times New Roman" panose="02020603050405020304" pitchFamily="18" charset="0"/>
              </a:rPr>
              <a:t/>
            </a:r>
            <a:br>
              <a:rPr lang="en-US" altLang="en-US" dirty="0">
                <a:solidFill>
                  <a:schemeClr val="tx1"/>
                </a:solidFill>
                <a:ea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09800" y="3932682"/>
          <a:ext cx="7772400" cy="211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19340214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11150" marT="9525" marB="9525" anchor="ctr"/>
                </a:tc>
                <a:extLst>
                  <a:ext uri="{0D108BD9-81ED-4DB2-BD59-A6C34878D82A}">
                    <a16:rowId xmlns:a16="http://schemas.microsoft.com/office/drawing/2014/main" val="4093163336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76400" y="379511"/>
            <a:ext cx="39110794" cy="5232202"/>
          </a:xfrm>
          <a:prstGeom prst="rect">
            <a:avLst/>
          </a:prstGeom>
          <a:solidFill>
            <a:srgbClr val="F8F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egotiations to end the war in </a:t>
            </a:r>
          </a:p>
          <a:p>
            <a:pPr lvl="0"/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Vietnam became deadlocked </a:t>
            </a:r>
          </a:p>
          <a:p>
            <a:pPr lvl="0"/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again in November and </a:t>
            </a:r>
          </a:p>
          <a:p>
            <a:pPr lvl="0"/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December of 1972</a:t>
            </a:r>
          </a:p>
          <a:p>
            <a:pPr lvl="0"/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did Nixon do???  </a:t>
            </a:r>
          </a:p>
          <a:p>
            <a:pPr lvl="0"/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promised “Peace is at Hand”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68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09800" y="3932682"/>
          <a:ext cx="7772400" cy="211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19340214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11150" marT="9525" marB="9525" anchor="ctr"/>
                </a:tc>
                <a:extLst>
                  <a:ext uri="{0D108BD9-81ED-4DB2-BD59-A6C34878D82A}">
                    <a16:rowId xmlns:a16="http://schemas.microsoft.com/office/drawing/2014/main" val="4093163336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371600" y="381001"/>
            <a:ext cx="39299770" cy="5786199"/>
          </a:xfrm>
          <a:prstGeom prst="rect">
            <a:avLst/>
          </a:prstGeom>
          <a:solidFill>
            <a:srgbClr val="F8F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December </a:t>
            </a:r>
            <a:r>
              <a:rPr lang="en-US" alt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– 29,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1972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Christmas Bombing</a:t>
            </a:r>
            <a:r>
              <a:rPr lang="en-US" alt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December Raids</a:t>
            </a:r>
            <a:r>
              <a:rPr lang="en-US" alt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days of bombing            </a:t>
            </a:r>
            <a:endParaRPr lang="en-US" altLang="en-US" sz="4400" dirty="0"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Nixon - </a:t>
            </a:r>
            <a:r>
              <a:rPr lang="en-US" alt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bombing them back to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table</a:t>
            </a:r>
            <a:r>
              <a:rPr lang="en-US" alt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4400" dirty="0"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561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09800" y="3932682"/>
          <a:ext cx="7772400" cy="211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19340214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11150" marT="9525" marB="9525" anchor="ctr"/>
                </a:tc>
                <a:extLst>
                  <a:ext uri="{0D108BD9-81ED-4DB2-BD59-A6C34878D82A}">
                    <a16:rowId xmlns:a16="http://schemas.microsoft.com/office/drawing/2014/main" val="4093163336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00200" y="-381000"/>
            <a:ext cx="38537770" cy="7140416"/>
          </a:xfrm>
          <a:prstGeom prst="rect">
            <a:avLst/>
          </a:prstGeom>
          <a:solidFill>
            <a:srgbClr val="F8F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Dec. 18-29 – 1972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Christmas Bombing</a:t>
            </a:r>
            <a:r>
              <a:rPr lang="en-US" alt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December Raids</a:t>
            </a:r>
            <a:r>
              <a:rPr lang="en-US" alt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bombing of N. Vietnam escalates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force N. Vietnamese to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negotiate </a:t>
            </a:r>
            <a:r>
              <a:rPr lang="en-US" alt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days of bombing            </a:t>
            </a:r>
            <a:endParaRPr lang="en-US" altLang="en-US" sz="4400" dirty="0"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Nixon - </a:t>
            </a:r>
            <a:r>
              <a:rPr lang="en-US" alt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bombing them back to the table</a:t>
            </a:r>
            <a:r>
              <a:rPr lang="en-US" alt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4400" dirty="0"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American  B-52 bombers lost </a:t>
            </a:r>
            <a:r>
              <a:rPr lang="en-US" alt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43 killed in action - 49 taken prisoner</a:t>
            </a:r>
            <a:endParaRPr lang="en-US" altLang="en-US" sz="4400" dirty="0"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1972 </a:t>
            </a:r>
            <a:r>
              <a:rPr lang="en-US" alt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20,000 - US deaths </a:t>
            </a:r>
            <a:r>
              <a:rPr lang="en-US" alt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640</a:t>
            </a:r>
            <a:endParaRPr lang="en-US" altLang="en-US" sz="4400" dirty="0"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56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228600"/>
            <a:ext cx="8763000" cy="5867400"/>
          </a:xfrm>
        </p:spPr>
        <p:txBody>
          <a:bodyPr/>
          <a:lstStyle/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Christmas Bombing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December Bombing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1972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15 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American  B-52 bombers lost 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43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killed in action </a:t>
            </a:r>
          </a:p>
          <a:p>
            <a:pPr marL="0" indent="457200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49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taken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POW’s</a:t>
            </a:r>
          </a:p>
          <a:p>
            <a:pPr marL="0" indent="457200">
              <a:spcBef>
                <a:spcPct val="0"/>
              </a:spcBef>
              <a:buNone/>
              <a:tabLst>
                <a:tab pos="5480050" algn="l"/>
              </a:tabLst>
            </a:pPr>
            <a:endParaRPr lang="en-US" altLang="en-US" sz="3600" dirty="0">
              <a:ea typeface="Times New Roman" panose="02020603050405020304" pitchFamily="18" charset="0"/>
            </a:endParaRPr>
          </a:p>
          <a:p>
            <a:pPr marL="0" indent="457200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1972 </a:t>
            </a:r>
            <a:r>
              <a:rPr lang="en-US" alt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20,000 - US deaths </a:t>
            </a:r>
            <a:r>
              <a:rPr lang="en-US" alt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640</a:t>
            </a:r>
            <a:endParaRPr lang="en-US" altLang="en-US" sz="3600" dirty="0"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1973 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January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eace Treaty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CEASE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FIRE, NO WITHDRAW OF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VIETCONG </a:t>
            </a:r>
          </a:p>
          <a:p>
            <a:pPr marL="0" indent="0">
              <a:buNone/>
            </a:pP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 DAYS ALL US TROOPS, MILITARY ADVISERS AND MILITRY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PERSONNEL LEAVE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 VIETNAM &amp; ALL US BASES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DISMANTELED</a:t>
            </a:r>
          </a:p>
          <a:p>
            <a:pPr marL="0" indent="0">
              <a:buNone/>
            </a:pP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NOT CONTINUE MILITARY INVOLVEMENT OR INTERVENE IN AFFAIRS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VIETNAM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1973 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January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eace Treaty</a:t>
            </a:r>
          </a:p>
          <a:p>
            <a:pPr marL="0" indent="0"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POW</a:t>
            </a:r>
            <a:r>
              <a:rPr lang="en-US" alt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RETURNED 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THEIR HOME 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NATIONS</a:t>
            </a:r>
          </a:p>
          <a:p>
            <a:pPr marL="0" indent="0"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SELF-DETERMINATION 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S.VIETNAMESE</a:t>
            </a:r>
          </a:p>
          <a:p>
            <a:pPr marL="0" indent="0"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REUNIFICATION 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N. AND S. VIETNAM 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BE CARRIED 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 IN A STEP BY STEP 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PEACEFUL PROCESS </a:t>
            </a:r>
          </a:p>
          <a:p>
            <a:pPr marL="0" indent="0"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NEGOTIATIONS 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 THE N. AND S. VIETNAMESE 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GOVT.   – NO FOREIGN INTERFERENCE</a:t>
            </a:r>
          </a:p>
          <a:p>
            <a:pPr marL="0" indent="0"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TIMETABLE 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DETERMINED BY N. AND S. 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VIETNAM</a:t>
            </a:r>
            <a:endParaRPr lang="en-US" altLang="en-US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2400"/>
            <a:ext cx="8686800" cy="5943600"/>
          </a:xfrm>
        </p:spPr>
        <p:txBody>
          <a:bodyPr/>
          <a:lstStyle/>
          <a:p>
            <a:pPr marL="0" indent="457200" algn="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April 1973 </a:t>
            </a:r>
            <a:r>
              <a:rPr lang="en-US" alt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591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American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released 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Operation Homecoming</a:t>
            </a:r>
            <a:r>
              <a:rPr lang="en-US" altLang="en-US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time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however,</a:t>
            </a:r>
          </a:p>
          <a:p>
            <a:pPr marL="0" indent="457200" algn="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1350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Americans as POW or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MIA</a:t>
            </a:r>
          </a:p>
          <a:p>
            <a:pPr marL="0" indent="457200">
              <a:spcBef>
                <a:spcPct val="0"/>
              </a:spcBef>
              <a:buNone/>
              <a:tabLst>
                <a:tab pos="5480050" algn="l"/>
              </a:tabLst>
            </a:pPr>
            <a:endParaRPr lang="en-US" altLang="en-US" sz="2000" dirty="0"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144334"/>
            <a:ext cx="3743325" cy="2056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031" y="1981200"/>
            <a:ext cx="4943476" cy="4014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3276600"/>
            <a:ext cx="4038599" cy="324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2400"/>
            <a:ext cx="8686800" cy="5943600"/>
          </a:xfrm>
        </p:spPr>
        <p:txBody>
          <a:bodyPr/>
          <a:lstStyle/>
          <a:p>
            <a:pPr marL="0" indent="457200">
              <a:spcBef>
                <a:spcPct val="0"/>
              </a:spcBef>
              <a:buNone/>
              <a:tabLst>
                <a:tab pos="5480050" algn="l"/>
              </a:tabLst>
            </a:pPr>
            <a:endParaRPr lang="en-US" altLang="en-US" sz="2000" dirty="0">
              <a:ea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Apx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1200 reported as </a:t>
            </a:r>
            <a:r>
              <a:rPr lang="en-US" altLang="en-US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bodies not </a:t>
            </a:r>
            <a:r>
              <a:rPr lang="en-US" altLang="en-US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recovered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otal Americans missing at the end of the war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2,646 (KIA, LKA, POW, MIA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endParaRPr lang="en-US" altLang="en-US" b="1" dirty="0">
              <a:ea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1973 - US deaths </a:t>
            </a:r>
            <a:r>
              <a:rPr lang="en-US" alt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168</a:t>
            </a:r>
            <a:endParaRPr lang="en-US" altLang="en-US" b="1" dirty="0">
              <a:ea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Totals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 deaths </a:t>
            </a:r>
            <a:r>
              <a:rPr lang="en-US" alt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nearly 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58,000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 wounded - 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300,000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 billion </a:t>
            </a:r>
            <a:endParaRPr lang="en-US" altLang="en-US" b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3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76200"/>
            <a:ext cx="8839200" cy="6019800"/>
          </a:xfrm>
        </p:spPr>
        <p:txBody>
          <a:bodyPr/>
          <a:lstStyle/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Totals for 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Vietnam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army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220,000, </a:t>
            </a:r>
            <a:endParaRPr lang="en-US" altLang="en-US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civilians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300,000 to 1 million 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Half the population Refugees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1,000,000 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wounded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endParaRPr lang="en-US" altLang="en-US" dirty="0">
              <a:ea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??? estimates </a:t>
            </a:r>
            <a:endParaRPr lang="en-US" altLang="en-US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military 600,000 - 1,000,000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civilians 65,000 </a:t>
            </a:r>
            <a:r>
              <a:rPr lang="en-US" alt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million</a:t>
            </a:r>
            <a:endParaRPr lang="en-US" altLang="en-US" dirty="0"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09600"/>
            <a:ext cx="7772400" cy="5029200"/>
          </a:xfrm>
        </p:spPr>
        <p:txBody>
          <a:bodyPr/>
          <a:lstStyle/>
          <a:p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 of 1971</a:t>
            </a:r>
            <a:b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troops - 50,000 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 deaths </a:t>
            </a:r>
            <a:r>
              <a:rPr lang="en-US" alt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2,357</a:t>
            </a:r>
            <a:b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Define Pentagon Papers</a:t>
            </a:r>
            <a:b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leaked excerpts to </a:t>
            </a:r>
            <a:b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press?</a:t>
            </a:r>
            <a:r>
              <a:rPr lang="en-US" altLang="en-US" dirty="0">
                <a:ea typeface="Times New Roman" panose="02020603050405020304" pitchFamily="18" charset="0"/>
              </a:rPr>
              <a:t/>
            </a:r>
            <a:br>
              <a:rPr lang="en-US" altLang="en-US" dirty="0">
                <a:ea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76200"/>
            <a:ext cx="8991600" cy="6019800"/>
          </a:xfrm>
        </p:spPr>
        <p:txBody>
          <a:bodyPr/>
          <a:lstStyle/>
          <a:p>
            <a:pPr marL="0" indent="457200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sz="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800" dirty="0">
              <a:ea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/>
              <a:t>1974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b="1" dirty="0" smtClean="0"/>
              <a:t> Remains of 23 Am</a:t>
            </a:r>
            <a:r>
              <a:rPr lang="en-US" b="1" dirty="0"/>
              <a:t>. Soldiers come home</a:t>
            </a:r>
            <a:endParaRPr lang="en-US" altLang="en-US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Families form organizations to insist that the US Gov. continue efforts to 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search for MIA’s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possible POW</a:t>
            </a:r>
            <a:r>
              <a:rPr lang="en-US" alt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endParaRPr lang="en-US" altLang="en-US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endParaRPr lang="en-US" altLang="en-US" dirty="0">
              <a:ea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AUGUST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1974 </a:t>
            </a:r>
            <a:r>
              <a:rPr lang="en-US" alt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NIXON RESIGNS </a:t>
            </a:r>
            <a:endParaRPr lang="en-US" altLang="en-US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endParaRPr lang="en-US" altLang="en-US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RELEASE OF THE LAST AMERICAN 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</a:t>
            </a:r>
            <a:r>
              <a:rPr lang="en-US" alt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S,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FIGHTING GRADUALLY INCREASED BETWEEN 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SOUTH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VIETNAMESE 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VIETCONG</a:t>
            </a:r>
            <a:endParaRPr lang="en-US" altLang="en-US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19800" y="457200"/>
            <a:ext cx="4419600" cy="586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228600"/>
            <a:ext cx="4190999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57400" y="304800"/>
            <a:ext cx="8305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1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81200" y="533400"/>
            <a:ext cx="8382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76200"/>
            <a:ext cx="8991600" cy="6019800"/>
          </a:xfrm>
        </p:spPr>
        <p:txBody>
          <a:bodyPr/>
          <a:lstStyle/>
          <a:p>
            <a:pPr marL="0" indent="457200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sz="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800" dirty="0">
              <a:ea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/>
              <a:t>1974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b="1" dirty="0" smtClean="0"/>
              <a:t> Remains of 23 Am</a:t>
            </a:r>
            <a:r>
              <a:rPr lang="en-US" b="1" dirty="0"/>
              <a:t>. Soldiers come home</a:t>
            </a:r>
            <a:endParaRPr lang="en-US" altLang="en-US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Families form organizations to insist that the US Gov. continue efforts to 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search for MIA’s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possible POW</a:t>
            </a:r>
            <a:r>
              <a:rPr lang="en-US" alt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endParaRPr lang="en-US" altLang="en-US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endParaRPr lang="en-US" altLang="en-US" dirty="0">
              <a:ea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AUGUST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1974 </a:t>
            </a:r>
            <a:r>
              <a:rPr lang="en-US" alt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NIXON RESIGNS </a:t>
            </a:r>
            <a:endParaRPr lang="en-US" altLang="en-US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endParaRPr lang="en-US" altLang="en-US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RELEASE OF THE LAST AMERICAN 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</a:t>
            </a:r>
            <a:r>
              <a:rPr lang="en-US" alt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S,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FIGHTING GRADUALLY INCREASED BETWEEN 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SOUTH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VIETNAMESE 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VIETCONG</a:t>
            </a:r>
            <a:endParaRPr lang="en-US" altLang="en-US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78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76200"/>
            <a:ext cx="8991600" cy="6477000"/>
          </a:xfrm>
        </p:spPr>
        <p:txBody>
          <a:bodyPr/>
          <a:lstStyle/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FEBRUARY 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1975 </a:t>
            </a:r>
            <a:endParaRPr lang="en-US" altLang="en-US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NORTH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VIETNAMESE TROOPS INVADED 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SOUTH VIETNAM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endParaRPr lang="en-US" altLang="en-US" dirty="0">
              <a:ea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MONTHS LATER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NORTH HAD THE SOUTH</a:t>
            </a:r>
            <a:r>
              <a:rPr lang="en-US" alt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CAPITAL 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SAIGON SURROUNDED</a:t>
            </a:r>
            <a:endParaRPr lang="en-US" altLang="en-US" dirty="0">
              <a:ea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S.Vietnamese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PRES. THIEU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ASKED THE 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U.S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GOV. FOR ASSISTANCE</a:t>
            </a:r>
            <a:endParaRPr lang="en-US" altLang="en-US" dirty="0">
              <a:ea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GERALD FORD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ASKED CONGRESS FOR $552 MILLION IN EMERGENCY MILITARY AID TO SOUTH VIETNAM 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CONGRESS SAID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–</a:t>
            </a:r>
          </a:p>
        </p:txBody>
      </p:sp>
    </p:spTree>
    <p:extLst>
      <p:ext uri="{BB962C8B-B14F-4D97-AF65-F5344CB8AC3E}">
        <p14:creationId xmlns:p14="http://schemas.microsoft.com/office/powerpoint/2010/main" val="416554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76200"/>
            <a:ext cx="8991600" cy="6019800"/>
          </a:xfrm>
        </p:spPr>
        <p:txBody>
          <a:bodyPr/>
          <a:lstStyle/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APRIL 30, 1975 - THE LAST REMAINING U.S. PERSONNEL EVACUATED THE U.S. EMBASSY IN SAIGON FROM THE ROOFTOP </a:t>
            </a: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HELICOPTER </a:t>
            </a: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143000"/>
            <a:ext cx="7543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76200"/>
            <a:ext cx="8991600" cy="6019800"/>
          </a:xfrm>
        </p:spPr>
        <p:txBody>
          <a:bodyPr/>
          <a:lstStyle/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APRIL 30, 1975 - THE LAST REMAINING U.S. PERSONNEL EVACUATED THE U.S. EMBASSY IN SAIGON FROM THE ROOFTOP </a:t>
            </a: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HELICOPTER </a:t>
            </a: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1" y="1066800"/>
            <a:ext cx="777239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76200"/>
            <a:ext cx="8991600" cy="6019800"/>
          </a:xfrm>
        </p:spPr>
        <p:txBody>
          <a:bodyPr/>
          <a:lstStyle/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APRIL 30, 1975 - THE LAST REMAINING U.S. PERSONNEL EVACUATED THE U.S. EMBASSY IN SAIGON FROM THE ROOFTOP </a:t>
            </a: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HELICOPTER </a:t>
            </a: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00200"/>
            <a:ext cx="8153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76200"/>
            <a:ext cx="8991600" cy="6477000"/>
          </a:xfrm>
        </p:spPr>
        <p:txBody>
          <a:bodyPr/>
          <a:lstStyle/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Reunification  of Vietnam in 1975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NV invasion violated the terms of 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1973 Peace Treaty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Socialist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Republic of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Vietnam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sick feeling for most Americans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years + of war and Turmoil at home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American Soldiers, Nurses, Journalists Died 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Physical and Psychological Injuries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South Vietnam falls to Communism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last Americans leaving had to leave behind S. Vietnamese allies/friends --  ???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endParaRPr lang="en-US" altLang="en-US" sz="2000" dirty="0">
              <a:ea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endParaRPr lang="en-US" altLang="en-US" sz="2000" dirty="0"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531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228600"/>
            <a:ext cx="8610600" cy="6553200"/>
          </a:xfrm>
        </p:spPr>
        <p:txBody>
          <a:bodyPr/>
          <a:lstStyle/>
          <a:p>
            <a:pPr marL="0" indent="457200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Pentagon Papers revealed many 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things including . . .</a:t>
            </a:r>
          </a:p>
          <a:p>
            <a:pPr marL="0" indent="457200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U.S. activity included airstrikes against Laos, coastal raids of N.V. and U.S Marine Corps attacks </a:t>
            </a: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before President Johnson informed the American public, while at the same time promising to not expand the 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war.     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draft of the “Gulf of Tonkin Resolution” was written before the Gulf of Tonkin incident</a:t>
            </a:r>
          </a:p>
          <a:p>
            <a:pPr marL="0" indent="457200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457200">
              <a:spcBef>
                <a:spcPct val="0"/>
              </a:spcBef>
              <a:buNone/>
              <a:tabLst>
                <a:tab pos="5480050" algn="l"/>
              </a:tabLst>
            </a:pPr>
            <a:endParaRPr lang="en-US" altLang="en-US" sz="8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35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76200"/>
            <a:ext cx="8991600" cy="6019800"/>
          </a:xfrm>
        </p:spPr>
        <p:txBody>
          <a:bodyPr/>
          <a:lstStyle/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For American Families Still Waiting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endParaRPr lang="en-US" altLang="en-US" b="1" dirty="0" smtClean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Fall of Saigon had Another Meaning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endParaRPr lang="en-US" altLang="en-US" b="1" dirty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1975 the total number of American remains </a:t>
            </a:r>
            <a:endParaRPr lang="en-US" altLang="en-US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returned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US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identified was up to 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ea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Vietnam on retrieving 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American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Soldiers remains </a:t>
            </a:r>
            <a:endParaRPr lang="en-US" altLang="en-US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comes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a halt after the fall of Saigon in 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1975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endParaRPr lang="en-US" altLang="en-US" sz="2000" dirty="0"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52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76200"/>
            <a:ext cx="8991600" cy="6553200"/>
          </a:xfrm>
        </p:spPr>
        <p:txBody>
          <a:bodyPr/>
          <a:lstStyle/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endParaRPr lang="en-US" altLang="en-US" sz="4000" dirty="0">
              <a:ea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mid-1980</a:t>
            </a:r>
            <a:r>
              <a:rPr lang="en-US" altLang="en-US" sz="4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relations between USA and Vietnam 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improved 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cooperation 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resumed 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USA, Vietnam, Laos 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continuing work to resolve all last known 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MIA</a:t>
            </a:r>
            <a:r>
              <a:rPr lang="en-US" altLang="en-US" sz="4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s, POW</a:t>
            </a:r>
            <a:r>
              <a:rPr lang="en-US" altLang="en-US" sz="4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s,  LKA’s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76200"/>
            <a:ext cx="8991600" cy="6553200"/>
          </a:xfrm>
        </p:spPr>
        <p:txBody>
          <a:bodyPr/>
          <a:lstStyle/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1980</a:t>
            </a:r>
            <a:r>
              <a:rPr lang="en-US" alt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– Remains of 24 Americans 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brought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 for burial </a:t>
            </a:r>
            <a:endParaRPr lang="en-US" altLang="en-US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endParaRPr lang="en-US" altLang="en-US" dirty="0">
              <a:ea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1999  - Remains of 36 Americans brought home 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2000 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- 24 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2001  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more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endParaRPr lang="en-US" altLang="en-US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division of the military tasked with these forensic investigations is nicknamed the 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 Collectors</a:t>
            </a:r>
          </a:p>
          <a:p>
            <a:pPr marL="0" indent="457200" algn="ctr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Work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ontinues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43200" y="152400"/>
            <a:ext cx="69342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6200"/>
            <a:ext cx="7772400" cy="990600"/>
          </a:xfrm>
        </p:spPr>
        <p:txBody>
          <a:bodyPr/>
          <a:lstStyle/>
          <a:p>
            <a:r>
              <a:rPr lang="en-US" sz="5400" dirty="0">
                <a:solidFill>
                  <a:srgbClr val="FF0000"/>
                </a:solidFill>
              </a:rPr>
              <a:t>July 12, 2017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914400"/>
            <a:ext cx="8534400" cy="55626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i="1" dirty="0" smtClean="0"/>
              <a:t>Remains </a:t>
            </a:r>
            <a:r>
              <a:rPr lang="en-US" b="1" i="1" dirty="0"/>
              <a:t>of Vietnam V</a:t>
            </a:r>
            <a:r>
              <a:rPr lang="en-US" b="1" i="1" dirty="0" smtClean="0"/>
              <a:t>eteran Returns </a:t>
            </a:r>
            <a:r>
              <a:rPr lang="en-US" b="1" i="1" dirty="0"/>
              <a:t>H</a:t>
            </a:r>
            <a:r>
              <a:rPr lang="en-US" b="1" i="1" dirty="0" smtClean="0"/>
              <a:t>ome </a:t>
            </a:r>
          </a:p>
          <a:p>
            <a:pPr marL="0" indent="0" algn="ctr">
              <a:buNone/>
            </a:pPr>
            <a:r>
              <a:rPr lang="en-US" b="1" i="1" dirty="0"/>
              <a:t>A</a:t>
            </a:r>
            <a:r>
              <a:rPr lang="en-US" b="1" i="1" dirty="0" smtClean="0"/>
              <a:t>fter </a:t>
            </a:r>
            <a:r>
              <a:rPr lang="en-US" b="1" i="1" dirty="0"/>
              <a:t>48 </a:t>
            </a:r>
            <a:r>
              <a:rPr lang="en-US" b="1" i="1" dirty="0" smtClean="0"/>
              <a:t>Years</a:t>
            </a:r>
          </a:p>
          <a:p>
            <a:pPr marL="0" indent="0" algn="ctr">
              <a:buNone/>
            </a:pPr>
            <a:r>
              <a:rPr lang="en-US" b="1" dirty="0"/>
              <a:t>Capt. </a:t>
            </a:r>
            <a:r>
              <a:rPr lang="en-US" b="1" dirty="0" smtClean="0"/>
              <a:t>Robert </a:t>
            </a:r>
            <a:r>
              <a:rPr lang="en-US" b="1" dirty="0"/>
              <a:t>Edwin Holton is </a:t>
            </a:r>
            <a:r>
              <a:rPr lang="en-US" b="1" dirty="0" smtClean="0"/>
              <a:t>Coming Home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H</a:t>
            </a:r>
            <a:r>
              <a:rPr lang="en-US" b="1" dirty="0" smtClean="0"/>
              <a:t>is </a:t>
            </a:r>
            <a:r>
              <a:rPr lang="en-US" b="1" dirty="0"/>
              <a:t>plane was shot down over Laos during the Vietnam </a:t>
            </a:r>
            <a:r>
              <a:rPr lang="en-US" b="1" dirty="0" smtClean="0"/>
              <a:t>War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066800"/>
            <a:ext cx="70104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228600"/>
            <a:ext cx="8610600" cy="6324600"/>
          </a:xfrm>
        </p:spPr>
        <p:txBody>
          <a:bodyPr/>
          <a:lstStyle/>
          <a:p>
            <a:pPr marL="0" indent="457200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Pentagon Papers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widened the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credibility gap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U.S. government and its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  <a:p>
            <a:pPr marL="0" indent="457200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Hurt Nixon’s war effort</a:t>
            </a:r>
          </a:p>
          <a:p>
            <a:pPr marL="0" indent="457200">
              <a:spcBef>
                <a:spcPct val="0"/>
              </a:spcBef>
              <a:buNone/>
              <a:tabLst>
                <a:tab pos="5480050" algn="l"/>
              </a:tabLst>
            </a:pPr>
            <a:endParaRPr lang="en-US" altLang="en-US" sz="2400" dirty="0">
              <a:ea typeface="Times New Roman" panose="02020603050405020304" pitchFamily="18" charset="0"/>
            </a:endParaRPr>
          </a:p>
          <a:p>
            <a:pPr marL="0" indent="457200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In addition to </a:t>
            </a:r>
            <a:r>
              <a:rPr lang="en-US" alt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the federal court injunction, led to </a:t>
            </a:r>
          </a:p>
          <a:p>
            <a:pPr marL="0" indent="457200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New York Times v. United States  . . . </a:t>
            </a:r>
          </a:p>
          <a:p>
            <a:pPr marL="0" indent="457200">
              <a:spcBef>
                <a:spcPct val="0"/>
              </a:spcBef>
              <a:buNone/>
              <a:tabLst>
                <a:tab pos="5480050" algn="l"/>
              </a:tabLst>
            </a:pPr>
            <a:endParaRPr lang="en-US" altLang="en-US" sz="24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indent="457200">
              <a:spcBef>
                <a:spcPct val="0"/>
              </a:spcBef>
              <a:buNone/>
              <a:tabLst>
                <a:tab pos="548005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Nixon had members of his inner circle </a:t>
            </a:r>
            <a:r>
              <a:rPr lang="en-US" altLang="en-US" sz="2400" b="1" i="1" u="sng" dirty="0">
                <a:solidFill>
                  <a:srgbClr val="7030A0"/>
                </a:solidFill>
                <a:ea typeface="Times New Roman" panose="02020603050405020304" pitchFamily="18" charset="0"/>
              </a:rPr>
              <a:t>G. Gordon Liddy and E. Howard Hunt</a:t>
            </a:r>
            <a:r>
              <a:rPr lang="en-US" altLang="en-US" sz="2400" b="1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(members of the </a:t>
            </a:r>
            <a:r>
              <a:rPr lang="en-US" altLang="en-US" sz="2400" b="1" u="sng" dirty="0">
                <a:solidFill>
                  <a:srgbClr val="000000"/>
                </a:solidFill>
                <a:ea typeface="Times New Roman" panose="02020603050405020304" pitchFamily="18" charset="0"/>
              </a:rPr>
              <a:t>White House Special Investigation Unit</a:t>
            </a:r>
            <a:r>
              <a:rPr lang="en-US" alt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– nickname - the </a:t>
            </a:r>
            <a:r>
              <a:rPr lang="en-US" altLang="en-US" sz="2400" b="1" u="sng" dirty="0">
                <a:solidFill>
                  <a:srgbClr val="7030A0"/>
                </a:solidFill>
                <a:ea typeface="Times New Roman" panose="02020603050405020304" pitchFamily="18" charset="0"/>
              </a:rPr>
              <a:t>"White House Plumbers</a:t>
            </a:r>
            <a:r>
              <a:rPr lang="en-US" altLang="en-US" sz="2400" b="1" u="sng" dirty="0">
                <a:solidFill>
                  <a:srgbClr val="7030A0"/>
                </a:solidFill>
                <a:ea typeface="Times New Roman" panose="02020603050405020304" pitchFamily="18" charset="0"/>
              </a:rPr>
              <a:t>" broke </a:t>
            </a:r>
            <a:r>
              <a:rPr lang="en-US" altLang="en-US" sz="2400" b="1" u="sng" dirty="0">
                <a:solidFill>
                  <a:srgbClr val="7030A0"/>
                </a:solidFill>
                <a:ea typeface="Times New Roman" panose="02020603050405020304" pitchFamily="18" charset="0"/>
              </a:rPr>
              <a:t>into the office of Ellsberg's </a:t>
            </a:r>
            <a:r>
              <a:rPr lang="en-US" altLang="en-US" sz="2400" b="1" u="sng" dirty="0">
                <a:solidFill>
                  <a:srgbClr val="7030A0"/>
                </a:solidFill>
                <a:ea typeface="Times New Roman" panose="02020603050405020304" pitchFamily="18" charset="0"/>
              </a:rPr>
              <a:t>psychiatrist </a:t>
            </a:r>
            <a:r>
              <a:rPr lang="en-US" alt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hoping to get information to discredit Ellsberg</a:t>
            </a:r>
          </a:p>
          <a:p>
            <a:pPr marL="0" indent="457200">
              <a:spcBef>
                <a:spcPct val="0"/>
              </a:spcBef>
              <a:buNone/>
              <a:tabLst>
                <a:tab pos="5480050" algn="l"/>
              </a:tabLst>
            </a:pPr>
            <a:endParaRPr lang="en-US" altLang="en-US" sz="24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indent="457200">
              <a:spcBef>
                <a:spcPct val="0"/>
              </a:spcBef>
              <a:buNone/>
              <a:tabLst>
                <a:tab pos="5480050" algn="l"/>
              </a:tabLst>
            </a:pPr>
            <a:endParaRPr lang="en-US" altLang="en-US" sz="8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3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09800" y="3932682"/>
          <a:ext cx="7772400" cy="211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19340214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11150" marT="9525" marB="9525" anchor="ctr"/>
                </a:tc>
                <a:extLst>
                  <a:ext uri="{0D108BD9-81ED-4DB2-BD59-A6C34878D82A}">
                    <a16:rowId xmlns:a16="http://schemas.microsoft.com/office/drawing/2014/main" val="4093163336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00200" y="152400"/>
            <a:ext cx="39452170" cy="6278642"/>
          </a:xfrm>
          <a:prstGeom prst="rect">
            <a:avLst/>
          </a:prstGeom>
          <a:solidFill>
            <a:srgbClr val="F8F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Feb. 1972 </a:t>
            </a:r>
            <a:r>
              <a:rPr lang="en-US" alt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Nixon visits China </a:t>
            </a:r>
            <a:r>
              <a:rPr lang="en-US" alt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historic visit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–“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tente</a:t>
            </a: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Henry Kissinger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Security Advisor  &amp; Sec. of State</a:t>
            </a:r>
            <a:endParaRPr lang="en-US" altLang="en-US" sz="3200" dirty="0"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1972-  increased bombing in N. Vietnam &amp;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mines in N. Vietnamese harbors</a:t>
            </a:r>
            <a:endParaRPr lang="en-US" altLang="en-US" sz="3200" dirty="0"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1972 </a:t>
            </a:r>
            <a:r>
              <a:rPr lang="en-US" alt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Nixon visits Soviet Union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SALT 1  - </a:t>
            </a: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tente</a:t>
            </a: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32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June 17, 1972 -  Break in at the Watergate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Hotel in Washington D.C.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5 men arrested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brought to you by 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CREEP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32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Committee to </a:t>
            </a:r>
            <a:r>
              <a:rPr lang="en-US" altLang="en-US" sz="32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ReElect</a:t>
            </a:r>
            <a:r>
              <a:rPr lang="en-US" altLang="en-US" sz="32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President</a:t>
            </a:r>
            <a:endParaRPr lang="en-US" altLang="en-US" sz="3200" u="sng" dirty="0"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38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Watergate Burglars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66900" y="1743723"/>
            <a:ext cx="8458200" cy="398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0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09800" y="3932682"/>
          <a:ext cx="7772400" cy="211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19340214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11150" marT="9525" marB="9525" anchor="ctr"/>
                </a:tc>
                <a:extLst>
                  <a:ext uri="{0D108BD9-81ED-4DB2-BD59-A6C34878D82A}">
                    <a16:rowId xmlns:a16="http://schemas.microsoft.com/office/drawing/2014/main" val="4093163336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00200" y="228601"/>
            <a:ext cx="39680770" cy="6186309"/>
          </a:xfrm>
          <a:prstGeom prst="rect">
            <a:avLst/>
          </a:prstGeom>
          <a:solidFill>
            <a:srgbClr val="F8F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Oct. 1972 - </a:t>
            </a:r>
            <a:r>
              <a:rPr lang="en-US" alt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72 Pres. Campaign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Nixon seeking reelection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George McGovern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Democratic Candidate </a:t>
            </a:r>
            <a:endParaRPr lang="en-US" altLang="en-US" sz="4400" dirty="0"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Nixon’s  reelection campaign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Peace is at hand</a:t>
            </a:r>
            <a:r>
              <a:rPr lang="en-US" alt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Peace with honor</a:t>
            </a:r>
            <a:r>
              <a:rPr lang="en-US" alt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Détente with USSR &amp; China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09800" y="3932682"/>
          <a:ext cx="7772400" cy="211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19340214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11150" marT="9525" marB="9525" anchor="ctr"/>
                </a:tc>
                <a:extLst>
                  <a:ext uri="{0D108BD9-81ED-4DB2-BD59-A6C34878D82A}">
                    <a16:rowId xmlns:a16="http://schemas.microsoft.com/office/drawing/2014/main" val="4093163336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219200" y="312517"/>
            <a:ext cx="39833170" cy="5909310"/>
          </a:xfrm>
          <a:prstGeom prst="rect">
            <a:avLst/>
          </a:prstGeom>
          <a:solidFill>
            <a:srgbClr val="F8F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Peace with Honor  =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 Vietnam independence recognized by NV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Exchange of POW’s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 Vietnamese leader (Pres. </a:t>
            </a:r>
            <a:r>
              <a:rPr lang="en-US" alt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Thieu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objects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proposed settlement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(no provision for the withdraw of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Viet Cong groups from South Vietnam)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thoughts ???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309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09800" y="3932682"/>
          <a:ext cx="7772400" cy="211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19340214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11150" marT="9525" marB="9525" anchor="ctr"/>
                </a:tc>
                <a:extLst>
                  <a:ext uri="{0D108BD9-81ED-4DB2-BD59-A6C34878D82A}">
                    <a16:rowId xmlns:a16="http://schemas.microsoft.com/office/drawing/2014/main" val="4093163336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24000" y="706398"/>
            <a:ext cx="39549706" cy="2308324"/>
          </a:xfrm>
          <a:prstGeom prst="rect">
            <a:avLst/>
          </a:prstGeom>
          <a:solidFill>
            <a:srgbClr val="F8F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8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Nov.  1972 -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Nixon re-elected in landslide victory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590802"/>
            <a:ext cx="8839200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2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1091</Words>
  <Application>Microsoft Office PowerPoint</Application>
  <PresentationFormat>Widescreen</PresentationFormat>
  <Paragraphs>212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Office Theme</vt:lpstr>
      <vt:lpstr>June 8 – PPYP – Test Monday</vt:lpstr>
      <vt:lpstr>End of 1971  troops - 50,000   US deaths – 2,357  Define Pentagon Papers Who leaked excerpts to  the press? </vt:lpstr>
      <vt:lpstr>PowerPoint Presentation</vt:lpstr>
      <vt:lpstr>PowerPoint Presentation</vt:lpstr>
      <vt:lpstr>PowerPoint Presentation</vt:lpstr>
      <vt:lpstr>Watergate Burglars</vt:lpstr>
      <vt:lpstr>PowerPoint Presentation</vt:lpstr>
      <vt:lpstr>PowerPoint Presentation</vt:lpstr>
      <vt:lpstr>PowerPoint Presentation</vt:lpstr>
      <vt:lpstr>Nixon 520 Electoral Votes  out of a total of 538  Bigger Landslide than Johnson in 1964 As you know, Nixon will not complete his second term as  POTUS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July 12, 2017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June 8 – PPYP – Test Monday</dc:title>
  <dc:creator>Anderson, Julie    SHS - Staff</dc:creator>
  <cp:lastModifiedBy>Anderson, Julie    SHS - Staff</cp:lastModifiedBy>
  <cp:revision>2</cp:revision>
  <dcterms:created xsi:type="dcterms:W3CDTF">2018-06-08T22:02:23Z</dcterms:created>
  <dcterms:modified xsi:type="dcterms:W3CDTF">2018-06-08T22:09:22Z</dcterms:modified>
</cp:coreProperties>
</file>